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737" r:id="rId2"/>
    <p:sldId id="891" r:id="rId3"/>
    <p:sldId id="892" r:id="rId4"/>
    <p:sldId id="894" r:id="rId5"/>
    <p:sldId id="901" r:id="rId6"/>
    <p:sldId id="890" r:id="rId7"/>
    <p:sldId id="902" r:id="rId8"/>
    <p:sldId id="899" r:id="rId9"/>
    <p:sldId id="898" r:id="rId10"/>
    <p:sldId id="900" r:id="rId11"/>
    <p:sldId id="895" r:id="rId12"/>
    <p:sldId id="896" r:id="rId13"/>
    <p:sldId id="904" r:id="rId14"/>
    <p:sldId id="903" r:id="rId15"/>
    <p:sldId id="73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15"/>
    <p:restoredTop sz="94674"/>
  </p:normalViewPr>
  <p:slideViewPr>
    <p:cSldViewPr snapToGrid="0" snapToObjects="1">
      <p:cViewPr varScale="1">
        <p:scale>
          <a:sx n="110" d="100"/>
          <a:sy n="110" d="100"/>
        </p:scale>
        <p:origin x="192"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828800"/>
            <a:ext cx="10363200" cy="900546"/>
          </a:xfrm>
        </p:spPr>
        <p:txBody>
          <a:bodyPr/>
          <a:lstStyle>
            <a:lvl1pPr algn="l">
              <a:defRPr/>
            </a:lvl1pPr>
          </a:lstStyle>
          <a:p>
            <a:r>
              <a:rPr lang="en-US" dirty="0"/>
              <a:t>Click To Edit Master Title Style</a:t>
            </a:r>
          </a:p>
        </p:txBody>
      </p:sp>
      <p:cxnSp>
        <p:nvCxnSpPr>
          <p:cNvPr id="8" name="Straight Connector 7"/>
          <p:cNvCxnSpPr/>
          <p:nvPr userDrawn="1"/>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914400" y="2895600"/>
            <a:ext cx="103632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06402" y="6400800"/>
            <a:ext cx="2348007"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025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9173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1"/>
            <a:ext cx="103632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963084" y="44069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7127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524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417638"/>
            <a:ext cx="5386917"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590800"/>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417638"/>
            <a:ext cx="5389033"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22642" y="2590800"/>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628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177305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0867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705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28801" y="2778678"/>
            <a:ext cx="8671983"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445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28600"/>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6696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2209800" y="1828800"/>
            <a:ext cx="7772400" cy="900546"/>
          </a:xfrm>
        </p:spPr>
        <p:txBody>
          <a:bodyPr/>
          <a:lstStyle/>
          <a:p>
            <a:r>
              <a:rPr lang="en-US" sz="3900" dirty="0"/>
              <a:t>For Live Session: A Solution</a:t>
            </a:r>
          </a:p>
        </p:txBody>
      </p:sp>
      <p:sp>
        <p:nvSpPr>
          <p:cNvPr id="4" name="Subtitle 3"/>
          <p:cNvSpPr>
            <a:spLocks noGrp="1"/>
          </p:cNvSpPr>
          <p:nvPr>
            <p:ph type="subTitle" idx="1"/>
          </p:nvPr>
        </p:nvSpPr>
        <p:spPr/>
        <p:txBody>
          <a:bodyPr/>
          <a:lstStyle/>
          <a:p>
            <a:r>
              <a:rPr lang="en-IN" dirty="0"/>
              <a:t>Unit 10</a:t>
            </a:r>
          </a:p>
        </p:txBody>
      </p:sp>
    </p:spTree>
    <p:extLst>
      <p:ext uri="{BB962C8B-B14F-4D97-AF65-F5344CB8AC3E}">
        <p14:creationId xmlns:p14="http://schemas.microsoft.com/office/powerpoint/2010/main" val="2981109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8E314-6981-6942-909E-BC75456EFD03}"/>
              </a:ext>
            </a:extLst>
          </p:cNvPr>
          <p:cNvSpPr>
            <a:spLocks noGrp="1"/>
          </p:cNvSpPr>
          <p:nvPr>
            <p:ph type="title"/>
          </p:nvPr>
        </p:nvSpPr>
        <p:spPr/>
        <p:txBody>
          <a:bodyPr/>
          <a:lstStyle/>
          <a:p>
            <a:r>
              <a:rPr lang="en-US" dirty="0"/>
              <a:t>For Live Session: Question 2</a:t>
            </a:r>
          </a:p>
        </p:txBody>
      </p:sp>
      <p:sp>
        <p:nvSpPr>
          <p:cNvPr id="4" name="Rectangle 3">
            <a:extLst>
              <a:ext uri="{FF2B5EF4-FFF2-40B4-BE49-F238E27FC236}">
                <a16:creationId xmlns:a16="http://schemas.microsoft.com/office/drawing/2014/main" id="{7182B454-33E3-E94D-BBDC-F559C507E7F5}"/>
              </a:ext>
            </a:extLst>
          </p:cNvPr>
          <p:cNvSpPr/>
          <p:nvPr/>
        </p:nvSpPr>
        <p:spPr>
          <a:xfrm>
            <a:off x="609601" y="1371600"/>
            <a:ext cx="10972799" cy="1138773"/>
          </a:xfrm>
          <a:prstGeom prst="rect">
            <a:avLst/>
          </a:prstGeom>
        </p:spPr>
        <p:txBody>
          <a:bodyPr wrap="square">
            <a:spAutoFit/>
          </a:bodyPr>
          <a:lstStyle/>
          <a:p>
            <a:r>
              <a:rPr lang="en-US" sz="2400" dirty="0">
                <a:solidFill>
                  <a:srgbClr val="000000"/>
                </a:solidFill>
                <a:latin typeface="Arial"/>
              </a:rPr>
              <a:t>2. Using the </a:t>
            </a:r>
            <a:r>
              <a:rPr lang="en-US" sz="2400" b="1" dirty="0" err="1">
                <a:solidFill>
                  <a:srgbClr val="000000"/>
                </a:solidFill>
                <a:latin typeface="Arial"/>
              </a:rPr>
              <a:t>cars.csv</a:t>
            </a:r>
            <a:r>
              <a:rPr lang="en-US" sz="2400" b="1" dirty="0">
                <a:solidFill>
                  <a:srgbClr val="000000"/>
                </a:solidFill>
                <a:latin typeface="Arial"/>
              </a:rPr>
              <a:t>, c</a:t>
            </a:r>
            <a:r>
              <a:rPr lang="en-US" sz="2400" dirty="0">
                <a:solidFill>
                  <a:srgbClr val="000000"/>
                </a:solidFill>
                <a:latin typeface="Arial"/>
              </a:rPr>
              <a:t>onduct an internal n-fold (leave one out) cross validation of the following SLR models:</a:t>
            </a:r>
            <a:endParaRPr lang="en-US" sz="2000" dirty="0">
              <a:solidFill>
                <a:srgbClr val="000000"/>
              </a:solidFill>
              <a:latin typeface="Arial"/>
            </a:endParaRPr>
          </a:p>
          <a:p>
            <a:pPr marL="400050" lvl="1"/>
            <a:r>
              <a:rPr lang="en-US" sz="2000" dirty="0">
                <a:solidFill>
                  <a:srgbClr val="000000"/>
                </a:solidFill>
                <a:latin typeface="Arial"/>
              </a:rPr>
              <a:t>c)   Which model is favored by this cross validation?</a:t>
            </a:r>
          </a:p>
        </p:txBody>
      </p:sp>
      <p:pic>
        <p:nvPicPr>
          <p:cNvPr id="10" name="Picture 9">
            <a:extLst>
              <a:ext uri="{FF2B5EF4-FFF2-40B4-BE49-F238E27FC236}">
                <a16:creationId xmlns:a16="http://schemas.microsoft.com/office/drawing/2014/main" id="{5AF1D9D4-7B75-254F-8C6E-41519A4A3006}"/>
              </a:ext>
            </a:extLst>
          </p:cNvPr>
          <p:cNvPicPr>
            <a:picLocks noChangeAspect="1"/>
          </p:cNvPicPr>
          <p:nvPr/>
        </p:nvPicPr>
        <p:blipFill>
          <a:blip r:embed="rId2"/>
          <a:stretch>
            <a:fillRect/>
          </a:stretch>
        </p:blipFill>
        <p:spPr>
          <a:xfrm>
            <a:off x="6906639" y="3447421"/>
            <a:ext cx="4506358" cy="2455561"/>
          </a:xfrm>
          <a:prstGeom prst="rect">
            <a:avLst/>
          </a:prstGeom>
        </p:spPr>
      </p:pic>
      <p:pic>
        <p:nvPicPr>
          <p:cNvPr id="6" name="Picture 5">
            <a:extLst>
              <a:ext uri="{FF2B5EF4-FFF2-40B4-BE49-F238E27FC236}">
                <a16:creationId xmlns:a16="http://schemas.microsoft.com/office/drawing/2014/main" id="{44A98C32-7B42-234B-902D-9CC60D1F9FAF}"/>
              </a:ext>
            </a:extLst>
          </p:cNvPr>
          <p:cNvPicPr>
            <a:picLocks noChangeAspect="1"/>
          </p:cNvPicPr>
          <p:nvPr/>
        </p:nvPicPr>
        <p:blipFill rotWithShape="1">
          <a:blip r:embed="rId3"/>
          <a:srcRect t="67430" r="67415" b="13266"/>
          <a:stretch/>
        </p:blipFill>
        <p:spPr>
          <a:xfrm>
            <a:off x="7326757" y="6026767"/>
            <a:ext cx="3666122" cy="720242"/>
          </a:xfrm>
          <a:prstGeom prst="rect">
            <a:avLst/>
          </a:prstGeom>
        </p:spPr>
      </p:pic>
      <p:pic>
        <p:nvPicPr>
          <p:cNvPr id="7" name="Picture 6">
            <a:extLst>
              <a:ext uri="{FF2B5EF4-FFF2-40B4-BE49-F238E27FC236}">
                <a16:creationId xmlns:a16="http://schemas.microsoft.com/office/drawing/2014/main" id="{E07C6D1E-4698-6943-B107-80EE19543DD2}"/>
              </a:ext>
            </a:extLst>
          </p:cNvPr>
          <p:cNvPicPr>
            <a:picLocks noChangeAspect="1"/>
          </p:cNvPicPr>
          <p:nvPr/>
        </p:nvPicPr>
        <p:blipFill>
          <a:blip r:embed="rId4"/>
          <a:stretch>
            <a:fillRect/>
          </a:stretch>
        </p:blipFill>
        <p:spPr>
          <a:xfrm>
            <a:off x="779003" y="3447421"/>
            <a:ext cx="4714630" cy="2579346"/>
          </a:xfrm>
          <a:prstGeom prst="rect">
            <a:avLst/>
          </a:prstGeom>
        </p:spPr>
      </p:pic>
      <p:pic>
        <p:nvPicPr>
          <p:cNvPr id="9" name="Picture 8">
            <a:extLst>
              <a:ext uri="{FF2B5EF4-FFF2-40B4-BE49-F238E27FC236}">
                <a16:creationId xmlns:a16="http://schemas.microsoft.com/office/drawing/2014/main" id="{5689FBB3-F734-9C42-91BF-FBC6D8CECF60}"/>
              </a:ext>
            </a:extLst>
          </p:cNvPr>
          <p:cNvPicPr>
            <a:picLocks noChangeAspect="1"/>
          </p:cNvPicPr>
          <p:nvPr/>
        </p:nvPicPr>
        <p:blipFill rotWithShape="1">
          <a:blip r:embed="rId5"/>
          <a:srcRect t="71050" r="65117" b="12059"/>
          <a:stretch/>
        </p:blipFill>
        <p:spPr>
          <a:xfrm>
            <a:off x="1199121" y="6150552"/>
            <a:ext cx="3229217" cy="596457"/>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4B06BC7-C292-8C4F-81AE-BAD90F477A0A}"/>
                  </a:ext>
                </a:extLst>
              </p:cNvPr>
              <p:cNvSpPr/>
              <p:nvPr/>
            </p:nvSpPr>
            <p:spPr>
              <a:xfrm>
                <a:off x="224654" y="2917804"/>
                <a:ext cx="4716484" cy="400110"/>
              </a:xfrm>
              <a:prstGeom prst="rect">
                <a:avLst/>
              </a:prstGeom>
            </p:spPr>
            <p:txBody>
              <a:bodyPr wrap="none">
                <a:spAutoFit/>
              </a:bodyPr>
              <a:lstStyle/>
              <a:p>
                <a:pPr marL="400050" lvl="1"/>
                <a:r>
                  <a:rPr lang="en-US" sz="2000" dirty="0">
                    <a:solidFill>
                      <a:srgbClr val="000000"/>
                    </a:solidFill>
                  </a:rPr>
                  <a:t>Model 1: </a:t>
                </a:r>
                <a14:m>
                  <m:oMath xmlns:m="http://schemas.openxmlformats.org/officeDocument/2006/math">
                    <m: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𝑚𝑝𝑔</m:t>
                    </m:r>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rPr>
                      <m:t>𝑊𝑒𝑖𝑔h𝑡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𝜀</m:t>
                    </m:r>
                  </m:oMath>
                </a14:m>
                <a:endParaRPr lang="en-US" sz="2000" dirty="0">
                  <a:solidFill>
                    <a:srgbClr val="000000"/>
                  </a:solidFill>
                </a:endParaRPr>
              </a:p>
            </p:txBody>
          </p:sp>
        </mc:Choice>
        <mc:Fallback xmlns="">
          <p:sp>
            <p:nvSpPr>
              <p:cNvPr id="3" name="Rectangle 2">
                <a:extLst>
                  <a:ext uri="{FF2B5EF4-FFF2-40B4-BE49-F238E27FC236}">
                    <a16:creationId xmlns:a16="http://schemas.microsoft.com/office/drawing/2014/main" id="{F4B06BC7-C292-8C4F-81AE-BAD90F477A0A}"/>
                  </a:ext>
                </a:extLst>
              </p:cNvPr>
              <p:cNvSpPr>
                <a:spLocks noRot="1" noChangeAspect="1" noMove="1" noResize="1" noEditPoints="1" noAdjustHandles="1" noChangeArrowheads="1" noChangeShapeType="1" noTextEdit="1"/>
              </p:cNvSpPr>
              <p:nvPr/>
            </p:nvSpPr>
            <p:spPr>
              <a:xfrm>
                <a:off x="224654" y="2917804"/>
                <a:ext cx="4716484" cy="400110"/>
              </a:xfrm>
              <a:prstGeom prst="rect">
                <a:avLst/>
              </a:prstGeom>
              <a:blipFill>
                <a:blip r:embed="rId6"/>
                <a:stretch>
                  <a:fillRect t="-625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2AE24C2-421A-194F-A99A-A06C9E423E49}"/>
                  </a:ext>
                </a:extLst>
              </p:cNvPr>
              <p:cNvSpPr/>
              <p:nvPr/>
            </p:nvSpPr>
            <p:spPr>
              <a:xfrm>
                <a:off x="6485304" y="2900414"/>
                <a:ext cx="5349028" cy="369332"/>
              </a:xfrm>
              <a:prstGeom prst="rect">
                <a:avLst/>
              </a:prstGeom>
            </p:spPr>
            <p:txBody>
              <a:bodyPr wrap="none">
                <a:spAutoFit/>
              </a:bodyPr>
              <a:lstStyle/>
              <a:p>
                <a:r>
                  <a:rPr lang="en-US" dirty="0">
                    <a:solidFill>
                      <a:srgbClr val="000000"/>
                    </a:solidFill>
                  </a:rPr>
                  <a:t>Model 2: </a:t>
                </a:r>
                <a14:m>
                  <m:oMath xmlns:m="http://schemas.openxmlformats.org/officeDocument/2006/math">
                    <m:r>
                      <a:rPr lang="en-US">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𝑚𝑝𝑔</m:t>
                    </m:r>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𝛽</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𝛽</m:t>
                        </m:r>
                      </m:e>
                      <m:sub>
                        <m:r>
                          <a:rPr lang="en-US" i="1">
                            <a:solidFill>
                              <a:srgbClr val="000000"/>
                            </a:solidFill>
                            <a:latin typeface="Cambria Math" panose="02040503050406030204" pitchFamily="18" charset="0"/>
                            <a:ea typeface="Cambria Math" panose="02040503050406030204" pitchFamily="18" charset="0"/>
                          </a:rPr>
                          <m:t>1</m:t>
                        </m:r>
                      </m:sub>
                    </m:sSub>
                    <m:r>
                      <a:rPr lang="en-US" i="1">
                        <a:solidFill>
                          <a:srgbClr val="000000"/>
                        </a:solidFill>
                        <a:latin typeface="Cambria Math" panose="02040503050406030204" pitchFamily="18" charset="0"/>
                      </a:rPr>
                      <m:t>𝑊𝑒𝑖𝑔h𝑡</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𝛽</m:t>
                        </m:r>
                      </m:e>
                      <m:sub>
                        <m:r>
                          <a:rPr lang="en-US" i="1">
                            <a:solidFill>
                              <a:srgbClr val="000000"/>
                            </a:solidFill>
                            <a:latin typeface="Cambria Math" panose="02040503050406030204" pitchFamily="18" charset="0"/>
                            <a:ea typeface="Cambria Math" panose="02040503050406030204" pitchFamily="18" charset="0"/>
                          </a:rPr>
                          <m:t>2</m:t>
                        </m:r>
                      </m:sub>
                    </m:sSub>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rPr>
                          <m:t>𝑊𝑒𝑖𝑔h𝑡</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𝜀</m:t>
                    </m:r>
                  </m:oMath>
                </a14:m>
                <a:endParaRPr lang="en-US" dirty="0"/>
              </a:p>
            </p:txBody>
          </p:sp>
        </mc:Choice>
        <mc:Fallback xmlns="">
          <p:sp>
            <p:nvSpPr>
              <p:cNvPr id="5" name="Rectangle 4">
                <a:extLst>
                  <a:ext uri="{FF2B5EF4-FFF2-40B4-BE49-F238E27FC236}">
                    <a16:creationId xmlns:a16="http://schemas.microsoft.com/office/drawing/2014/main" id="{B2AE24C2-421A-194F-A99A-A06C9E423E49}"/>
                  </a:ext>
                </a:extLst>
              </p:cNvPr>
              <p:cNvSpPr>
                <a:spLocks noRot="1" noChangeAspect="1" noMove="1" noResize="1" noEditPoints="1" noAdjustHandles="1" noChangeArrowheads="1" noChangeShapeType="1" noTextEdit="1"/>
              </p:cNvSpPr>
              <p:nvPr/>
            </p:nvSpPr>
            <p:spPr>
              <a:xfrm>
                <a:off x="6485304" y="2900414"/>
                <a:ext cx="5349028" cy="369332"/>
              </a:xfrm>
              <a:prstGeom prst="rect">
                <a:avLst/>
              </a:prstGeom>
              <a:blipFill>
                <a:blip r:embed="rId7"/>
                <a:stretch>
                  <a:fillRect l="-948" t="-6897" b="-27586"/>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164D15A9-94F9-1A45-BA67-1F02813F5C2A}"/>
              </a:ext>
            </a:extLst>
          </p:cNvPr>
          <p:cNvSpPr/>
          <p:nvPr/>
        </p:nvSpPr>
        <p:spPr>
          <a:xfrm>
            <a:off x="6339016" y="2817341"/>
            <a:ext cx="5597611" cy="39543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51548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8E314-6981-6942-909E-BC75456EFD03}"/>
              </a:ext>
            </a:extLst>
          </p:cNvPr>
          <p:cNvSpPr>
            <a:spLocks noGrp="1"/>
          </p:cNvSpPr>
          <p:nvPr>
            <p:ph type="title"/>
          </p:nvPr>
        </p:nvSpPr>
        <p:spPr/>
        <p:txBody>
          <a:bodyPr/>
          <a:lstStyle/>
          <a:p>
            <a:r>
              <a:rPr lang="en-US" dirty="0"/>
              <a:t>For Live Session: Question 2</a:t>
            </a:r>
          </a:p>
        </p:txBody>
      </p:sp>
      <p:sp>
        <p:nvSpPr>
          <p:cNvPr id="4" name="Rectangle 3">
            <a:extLst>
              <a:ext uri="{FF2B5EF4-FFF2-40B4-BE49-F238E27FC236}">
                <a16:creationId xmlns:a16="http://schemas.microsoft.com/office/drawing/2014/main" id="{7182B454-33E3-E94D-BBDC-F559C507E7F5}"/>
              </a:ext>
            </a:extLst>
          </p:cNvPr>
          <p:cNvSpPr/>
          <p:nvPr/>
        </p:nvSpPr>
        <p:spPr>
          <a:xfrm>
            <a:off x="609600" y="1547390"/>
            <a:ext cx="10972799" cy="1446550"/>
          </a:xfrm>
          <a:prstGeom prst="rect">
            <a:avLst/>
          </a:prstGeom>
        </p:spPr>
        <p:txBody>
          <a:bodyPr wrap="square">
            <a:spAutoFit/>
          </a:bodyPr>
          <a:lstStyle/>
          <a:p>
            <a:r>
              <a:rPr lang="en-US" sz="2400" dirty="0">
                <a:solidFill>
                  <a:srgbClr val="000000"/>
                </a:solidFill>
                <a:latin typeface="Arial"/>
              </a:rPr>
              <a:t>2. Using the </a:t>
            </a:r>
            <a:r>
              <a:rPr lang="en-US" sz="2400" b="1" dirty="0" err="1">
                <a:solidFill>
                  <a:srgbClr val="000000"/>
                </a:solidFill>
                <a:latin typeface="Arial"/>
              </a:rPr>
              <a:t>cars.csv</a:t>
            </a:r>
            <a:r>
              <a:rPr lang="en-US" sz="2400" b="1" dirty="0">
                <a:solidFill>
                  <a:srgbClr val="000000"/>
                </a:solidFill>
                <a:latin typeface="Arial"/>
              </a:rPr>
              <a:t>, c</a:t>
            </a:r>
            <a:r>
              <a:rPr lang="en-US" sz="2400" dirty="0">
                <a:solidFill>
                  <a:srgbClr val="000000"/>
                </a:solidFill>
                <a:latin typeface="Arial"/>
              </a:rPr>
              <a:t>onduct an internal n-fold (leave one out) cross validation of the following SLR models:</a:t>
            </a:r>
          </a:p>
          <a:p>
            <a:pPr marL="400050" lvl="1"/>
            <a:r>
              <a:rPr lang="en-US" sz="2000" dirty="0">
                <a:solidFill>
                  <a:srgbClr val="000000"/>
                </a:solidFill>
                <a:latin typeface="Arial"/>
              </a:rPr>
              <a:t>d) 	Describe the relationship between miles per gallon and the weight of the car (if it has 	changed) (again making sure to quantify any uncertainty you may have.)</a:t>
            </a:r>
          </a:p>
        </p:txBody>
      </p:sp>
      <p:sp>
        <p:nvSpPr>
          <p:cNvPr id="3" name="TextBox 2">
            <a:extLst>
              <a:ext uri="{FF2B5EF4-FFF2-40B4-BE49-F238E27FC236}">
                <a16:creationId xmlns:a16="http://schemas.microsoft.com/office/drawing/2014/main" id="{D270FCAD-04F2-3141-998F-694A5F709CF8}"/>
              </a:ext>
            </a:extLst>
          </p:cNvPr>
          <p:cNvSpPr txBox="1"/>
          <p:nvPr/>
        </p:nvSpPr>
        <p:spPr>
          <a:xfrm>
            <a:off x="609600" y="3227485"/>
            <a:ext cx="11129319" cy="1477328"/>
          </a:xfrm>
          <a:prstGeom prst="rect">
            <a:avLst/>
          </a:prstGeom>
          <a:noFill/>
        </p:spPr>
        <p:txBody>
          <a:bodyPr wrap="square" rtlCol="0">
            <a:spAutoFit/>
          </a:bodyPr>
          <a:lstStyle/>
          <a:p>
            <a:r>
              <a:rPr lang="en-US" dirty="0"/>
              <a:t>There is some evidence that model 2 is a better fit which suggests that the relationship between mpg and weight be be quadratic and decreasing.  This is not as easy to describe as a constant slope as the rate of decrease depends on the weight of the car.  However, a table with the estimated rate of decrease for some reference weights is given below.  Note that the estimated model  and it’s derivative (formula for the rate of change) are given below as well.  </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0FA2402-D7E0-DE4C-8B53-2E2AADF9CA13}"/>
                  </a:ext>
                </a:extLst>
              </p:cNvPr>
              <p:cNvSpPr/>
              <p:nvPr/>
            </p:nvSpPr>
            <p:spPr>
              <a:xfrm>
                <a:off x="376452" y="5310610"/>
                <a:ext cx="55547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𝑚𝑝𝑔</m:t>
                          </m:r>
                        </m:e>
                      </m:acc>
                      <m:r>
                        <a:rPr lang="en-US"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63.7−.01952</m:t>
                      </m:r>
                      <m:r>
                        <a:rPr lang="en-US" i="1">
                          <a:solidFill>
                            <a:srgbClr val="000000"/>
                          </a:solidFill>
                          <a:latin typeface="Cambria Math" panose="02040503050406030204" pitchFamily="18" charset="0"/>
                        </a:rPr>
                        <m:t>𝑊𝑒𝑖𝑔h𝑡</m:t>
                      </m:r>
                      <m:r>
                        <a:rPr lang="en-US" i="1">
                          <a:solidFill>
                            <a:srgbClr val="000000"/>
                          </a:solidFill>
                          <a:latin typeface="Cambria Math" panose="02040503050406030204" pitchFamily="18" charset="0"/>
                        </a:rPr>
                        <m:t>+.000001865</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rPr>
                            <m:t>𝑊𝑒𝑖𝑔h𝑡</m:t>
                          </m:r>
                        </m:e>
                        <m:sup>
                          <m:r>
                            <a:rPr lang="en-US" i="1">
                              <a:solidFill>
                                <a:srgbClr val="000000"/>
                              </a:solidFill>
                              <a:latin typeface="Cambria Math" panose="02040503050406030204" pitchFamily="18" charset="0"/>
                              <a:ea typeface="Cambria Math" panose="02040503050406030204" pitchFamily="18" charset="0"/>
                            </a:rPr>
                            <m:t>2</m:t>
                          </m:r>
                        </m:sup>
                      </m:sSup>
                    </m:oMath>
                  </m:oMathPara>
                </a14:m>
                <a:endParaRPr lang="en-US" dirty="0"/>
              </a:p>
            </p:txBody>
          </p:sp>
        </mc:Choice>
        <mc:Fallback xmlns="">
          <p:sp>
            <p:nvSpPr>
              <p:cNvPr id="5" name="Rectangle 4">
                <a:extLst>
                  <a:ext uri="{FF2B5EF4-FFF2-40B4-BE49-F238E27FC236}">
                    <a16:creationId xmlns:a16="http://schemas.microsoft.com/office/drawing/2014/main" id="{20FA2402-D7E0-DE4C-8B53-2E2AADF9CA13}"/>
                  </a:ext>
                </a:extLst>
              </p:cNvPr>
              <p:cNvSpPr>
                <a:spLocks noRot="1" noChangeAspect="1" noMove="1" noResize="1" noEditPoints="1" noAdjustHandles="1" noChangeArrowheads="1" noChangeShapeType="1" noTextEdit="1"/>
              </p:cNvSpPr>
              <p:nvPr/>
            </p:nvSpPr>
            <p:spPr>
              <a:xfrm>
                <a:off x="376452" y="5310610"/>
                <a:ext cx="5554790" cy="369332"/>
              </a:xfrm>
              <a:prstGeom prst="rect">
                <a:avLst/>
              </a:prstGeom>
              <a:blipFill>
                <a:blip r:embed="rId2"/>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93408D1-852D-DA44-952C-BE50D5D231DE}"/>
                  </a:ext>
                </a:extLst>
              </p:cNvPr>
              <p:cNvSpPr/>
              <p:nvPr/>
            </p:nvSpPr>
            <p:spPr>
              <a:xfrm>
                <a:off x="981933" y="5679942"/>
                <a:ext cx="4500911" cy="6668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𝑑</m:t>
                          </m:r>
                          <m:r>
                            <a:rPr lang="en-US" b="0" i="1" smtClean="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𝑚𝑝𝑔</m:t>
                          </m:r>
                        </m:num>
                        <m:den>
                          <m:r>
                            <a:rPr lang="en-US" b="0" i="1" smtClean="0">
                              <a:solidFill>
                                <a:srgbClr val="000000"/>
                              </a:solidFill>
                              <a:latin typeface="Cambria Math" panose="02040503050406030204" pitchFamily="18" charset="0"/>
                            </a:rPr>
                            <m:t>𝑑</m:t>
                          </m:r>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𝑊𝑒𝑖𝑔h𝑡</m:t>
                          </m:r>
                        </m:den>
                      </m:f>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−.01952</m:t>
                      </m:r>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.00000373</m:t>
                      </m:r>
                      <m:r>
                        <a:rPr lang="en-US" i="1">
                          <a:solidFill>
                            <a:srgbClr val="000000"/>
                          </a:solidFill>
                          <a:latin typeface="Cambria Math" panose="02040503050406030204" pitchFamily="18" charset="0"/>
                        </a:rPr>
                        <m:t>𝑊𝑒𝑖𝑔h𝑡</m:t>
                      </m:r>
                    </m:oMath>
                  </m:oMathPara>
                </a14:m>
                <a:endParaRPr lang="en-US" dirty="0"/>
              </a:p>
            </p:txBody>
          </p:sp>
        </mc:Choice>
        <mc:Fallback xmlns="">
          <p:sp>
            <p:nvSpPr>
              <p:cNvPr id="6" name="Rectangle 5">
                <a:extLst>
                  <a:ext uri="{FF2B5EF4-FFF2-40B4-BE49-F238E27FC236}">
                    <a16:creationId xmlns:a16="http://schemas.microsoft.com/office/drawing/2014/main" id="{F93408D1-852D-DA44-952C-BE50D5D231DE}"/>
                  </a:ext>
                </a:extLst>
              </p:cNvPr>
              <p:cNvSpPr>
                <a:spLocks noRot="1" noChangeAspect="1" noMove="1" noResize="1" noEditPoints="1" noAdjustHandles="1" noChangeArrowheads="1" noChangeShapeType="1" noTextEdit="1"/>
              </p:cNvSpPr>
              <p:nvPr/>
            </p:nvSpPr>
            <p:spPr>
              <a:xfrm>
                <a:off x="981933" y="5679942"/>
                <a:ext cx="4500911" cy="666849"/>
              </a:xfrm>
              <a:prstGeom prst="rect">
                <a:avLst/>
              </a:prstGeom>
              <a:blipFill>
                <a:blip r:embed="rId3"/>
                <a:stretch>
                  <a:fillRect b="-7407"/>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83493C4F-3F98-F248-B4E6-D7B086AD84D9}"/>
              </a:ext>
            </a:extLst>
          </p:cNvPr>
          <p:cNvGraphicFramePr>
            <a:graphicFrameLocks noGrp="1"/>
          </p:cNvGraphicFramePr>
          <p:nvPr>
            <p:extLst>
              <p:ext uri="{D42A27DB-BD31-4B8C-83A1-F6EECF244321}">
                <p14:modId xmlns:p14="http://schemas.microsoft.com/office/powerpoint/2010/main" val="750589233"/>
              </p:ext>
            </p:extLst>
          </p:nvPr>
        </p:nvGraphicFramePr>
        <p:xfrm>
          <a:off x="6820926" y="4580286"/>
          <a:ext cx="4500912" cy="2049114"/>
        </p:xfrm>
        <a:graphic>
          <a:graphicData uri="http://schemas.openxmlformats.org/drawingml/2006/table">
            <a:tbl>
              <a:tblPr firstRow="1" bandRow="1">
                <a:tableStyleId>{5C22544A-7EE6-4342-B048-85BDC9FD1C3A}</a:tableStyleId>
              </a:tblPr>
              <a:tblGrid>
                <a:gridCol w="2250456">
                  <a:extLst>
                    <a:ext uri="{9D8B030D-6E8A-4147-A177-3AD203B41FA5}">
                      <a16:colId xmlns:a16="http://schemas.microsoft.com/office/drawing/2014/main" val="1719214508"/>
                    </a:ext>
                  </a:extLst>
                </a:gridCol>
                <a:gridCol w="2250456">
                  <a:extLst>
                    <a:ext uri="{9D8B030D-6E8A-4147-A177-3AD203B41FA5}">
                      <a16:colId xmlns:a16="http://schemas.microsoft.com/office/drawing/2014/main" val="3006194254"/>
                    </a:ext>
                  </a:extLst>
                </a:gridCol>
              </a:tblGrid>
              <a:tr h="212233">
                <a:tc>
                  <a:txBody>
                    <a:bodyPr/>
                    <a:lstStyle/>
                    <a:p>
                      <a:pPr algn="ctr"/>
                      <a:r>
                        <a:rPr lang="en-US" dirty="0"/>
                        <a:t>Weight</a:t>
                      </a:r>
                    </a:p>
                  </a:txBody>
                  <a:tcPr/>
                </a:tc>
                <a:tc>
                  <a:txBody>
                    <a:bodyPr/>
                    <a:lstStyle/>
                    <a:p>
                      <a:pPr algn="ctr"/>
                      <a:r>
                        <a:rPr lang="en-US" dirty="0"/>
                        <a:t>Rate of Decrease</a:t>
                      </a:r>
                    </a:p>
                  </a:txBody>
                  <a:tcPr/>
                </a:tc>
                <a:extLst>
                  <a:ext uri="{0D108BD9-81ED-4DB2-BD59-A6C34878D82A}">
                    <a16:rowId xmlns:a16="http://schemas.microsoft.com/office/drawing/2014/main" val="1685963672"/>
                  </a:ext>
                </a:extLst>
              </a:tr>
              <a:tr h="280559">
                <a:tc>
                  <a:txBody>
                    <a:bodyPr/>
                    <a:lstStyle/>
                    <a:p>
                      <a:pPr algn="ctr"/>
                      <a:r>
                        <a:rPr lang="en-US" sz="1200" dirty="0"/>
                        <a:t>2000</a:t>
                      </a:r>
                    </a:p>
                  </a:txBody>
                  <a:tcPr/>
                </a:tc>
                <a:tc>
                  <a:txBody>
                    <a:bodyPr/>
                    <a:lstStyle/>
                    <a:p>
                      <a:pPr algn="ctr"/>
                      <a:r>
                        <a:rPr lang="en-US" sz="1200" dirty="0"/>
                        <a:t>12.06 mpg / 1000 </a:t>
                      </a:r>
                      <a:r>
                        <a:rPr lang="en-US" sz="1200" dirty="0" err="1"/>
                        <a:t>lbs</a:t>
                      </a:r>
                      <a:endParaRPr lang="en-US" sz="1200" dirty="0"/>
                    </a:p>
                  </a:txBody>
                  <a:tcPr/>
                </a:tc>
                <a:extLst>
                  <a:ext uri="{0D108BD9-81ED-4DB2-BD59-A6C34878D82A}">
                    <a16:rowId xmlns:a16="http://schemas.microsoft.com/office/drawing/2014/main" val="47535028"/>
                  </a:ext>
                </a:extLst>
              </a:tr>
              <a:tr h="280559">
                <a:tc>
                  <a:txBody>
                    <a:bodyPr/>
                    <a:lstStyle/>
                    <a:p>
                      <a:pPr algn="ctr"/>
                      <a:r>
                        <a:rPr lang="en-US" sz="1200" dirty="0"/>
                        <a:t>2500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10.20 mpg / 1000 </a:t>
                      </a:r>
                      <a:r>
                        <a:rPr lang="en-US" sz="1200" dirty="0" err="1"/>
                        <a:t>lbs</a:t>
                      </a:r>
                      <a:endParaRPr lang="en-US" sz="1200" dirty="0"/>
                    </a:p>
                  </a:txBody>
                  <a:tcPr/>
                </a:tc>
                <a:extLst>
                  <a:ext uri="{0D108BD9-81ED-4DB2-BD59-A6C34878D82A}">
                    <a16:rowId xmlns:a16="http://schemas.microsoft.com/office/drawing/2014/main" val="2430047654"/>
                  </a:ext>
                </a:extLst>
              </a:tr>
              <a:tr h="280559">
                <a:tc>
                  <a:txBody>
                    <a:bodyPr/>
                    <a:lstStyle/>
                    <a:p>
                      <a:pPr algn="ctr"/>
                      <a:r>
                        <a:rPr lang="en-US" sz="1200" dirty="0"/>
                        <a:t>3000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8.33 mpg / 1000 </a:t>
                      </a:r>
                      <a:r>
                        <a:rPr lang="en-US" sz="1200" dirty="0" err="1"/>
                        <a:t>lbs</a:t>
                      </a:r>
                      <a:endParaRPr lang="en-US" sz="1200" dirty="0"/>
                    </a:p>
                  </a:txBody>
                  <a:tcPr/>
                </a:tc>
                <a:extLst>
                  <a:ext uri="{0D108BD9-81ED-4DB2-BD59-A6C34878D82A}">
                    <a16:rowId xmlns:a16="http://schemas.microsoft.com/office/drawing/2014/main" val="2677633035"/>
                  </a:ext>
                </a:extLst>
              </a:tr>
              <a:tr h="280559">
                <a:tc>
                  <a:txBody>
                    <a:bodyPr/>
                    <a:lstStyle/>
                    <a:p>
                      <a:pPr algn="ctr"/>
                      <a:r>
                        <a:rPr lang="en-US" sz="1200" dirty="0"/>
                        <a:t>3500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6.47 mpg / 1000 </a:t>
                      </a:r>
                      <a:r>
                        <a:rPr lang="en-US" sz="1200" dirty="0" err="1"/>
                        <a:t>lbs</a:t>
                      </a:r>
                      <a:endParaRPr lang="en-US" sz="1200" dirty="0"/>
                    </a:p>
                  </a:txBody>
                  <a:tcPr/>
                </a:tc>
                <a:extLst>
                  <a:ext uri="{0D108BD9-81ED-4DB2-BD59-A6C34878D82A}">
                    <a16:rowId xmlns:a16="http://schemas.microsoft.com/office/drawing/2014/main" val="1467358726"/>
                  </a:ext>
                </a:extLst>
              </a:tr>
              <a:tr h="280559">
                <a:tc>
                  <a:txBody>
                    <a:bodyPr/>
                    <a:lstStyle/>
                    <a:p>
                      <a:pPr algn="ctr"/>
                      <a:r>
                        <a:rPr lang="en-US" sz="1200" dirty="0"/>
                        <a:t>4000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4.6 mpg / 1000 </a:t>
                      </a:r>
                      <a:r>
                        <a:rPr lang="en-US" sz="1200" dirty="0" err="1"/>
                        <a:t>lbs</a:t>
                      </a:r>
                      <a:endParaRPr lang="en-US" sz="1200" dirty="0"/>
                    </a:p>
                  </a:txBody>
                  <a:tcPr/>
                </a:tc>
                <a:extLst>
                  <a:ext uri="{0D108BD9-81ED-4DB2-BD59-A6C34878D82A}">
                    <a16:rowId xmlns:a16="http://schemas.microsoft.com/office/drawing/2014/main" val="683029677"/>
                  </a:ext>
                </a:extLst>
              </a:tr>
              <a:tr h="280559">
                <a:tc>
                  <a:txBody>
                    <a:bodyPr/>
                    <a:lstStyle/>
                    <a:p>
                      <a:pPr algn="ctr"/>
                      <a:r>
                        <a:rPr lang="en-US" sz="1200" dirty="0"/>
                        <a:t>5000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0.87 mpg / 1000 </a:t>
                      </a:r>
                      <a:r>
                        <a:rPr lang="en-US" sz="1200" dirty="0" err="1"/>
                        <a:t>lbs</a:t>
                      </a:r>
                      <a:endParaRPr lang="en-US" sz="1200" dirty="0"/>
                    </a:p>
                  </a:txBody>
                  <a:tcPr/>
                </a:tc>
                <a:extLst>
                  <a:ext uri="{0D108BD9-81ED-4DB2-BD59-A6C34878D82A}">
                    <a16:rowId xmlns:a16="http://schemas.microsoft.com/office/drawing/2014/main" val="2045192862"/>
                  </a:ext>
                </a:extLst>
              </a:tr>
            </a:tbl>
          </a:graphicData>
        </a:graphic>
      </p:graphicFrame>
    </p:spTree>
    <p:extLst>
      <p:ext uri="{BB962C8B-B14F-4D97-AF65-F5344CB8AC3E}">
        <p14:creationId xmlns:p14="http://schemas.microsoft.com/office/powerpoint/2010/main" val="1927349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8E314-6981-6942-909E-BC75456EFD03}"/>
              </a:ext>
            </a:extLst>
          </p:cNvPr>
          <p:cNvSpPr>
            <a:spLocks noGrp="1"/>
          </p:cNvSpPr>
          <p:nvPr>
            <p:ph type="title"/>
          </p:nvPr>
        </p:nvSpPr>
        <p:spPr/>
        <p:txBody>
          <a:bodyPr/>
          <a:lstStyle/>
          <a:p>
            <a:r>
              <a:rPr lang="en-US" dirty="0"/>
              <a:t>For Live Session: Question 2</a:t>
            </a:r>
          </a:p>
        </p:txBody>
      </p:sp>
      <p:sp>
        <p:nvSpPr>
          <p:cNvPr id="4" name="Rectangle 3">
            <a:extLst>
              <a:ext uri="{FF2B5EF4-FFF2-40B4-BE49-F238E27FC236}">
                <a16:creationId xmlns:a16="http://schemas.microsoft.com/office/drawing/2014/main" id="{7182B454-33E3-E94D-BBDC-F559C507E7F5}"/>
              </a:ext>
            </a:extLst>
          </p:cNvPr>
          <p:cNvSpPr/>
          <p:nvPr/>
        </p:nvSpPr>
        <p:spPr>
          <a:xfrm>
            <a:off x="609599" y="1843952"/>
            <a:ext cx="10972799" cy="1138773"/>
          </a:xfrm>
          <a:prstGeom prst="rect">
            <a:avLst/>
          </a:prstGeom>
        </p:spPr>
        <p:txBody>
          <a:bodyPr wrap="square">
            <a:spAutoFit/>
          </a:bodyPr>
          <a:lstStyle/>
          <a:p>
            <a:r>
              <a:rPr lang="en-US" sz="2400" dirty="0">
                <a:solidFill>
                  <a:srgbClr val="000000"/>
                </a:solidFill>
                <a:latin typeface="Arial"/>
              </a:rPr>
              <a:t>2. Using the </a:t>
            </a:r>
            <a:r>
              <a:rPr lang="en-US" sz="2400" b="1" dirty="0" err="1">
                <a:solidFill>
                  <a:srgbClr val="000000"/>
                </a:solidFill>
                <a:latin typeface="Arial"/>
              </a:rPr>
              <a:t>cars.csv</a:t>
            </a:r>
            <a:r>
              <a:rPr lang="en-US" sz="2400" b="1" dirty="0">
                <a:solidFill>
                  <a:srgbClr val="000000"/>
                </a:solidFill>
                <a:latin typeface="Arial"/>
              </a:rPr>
              <a:t>, c</a:t>
            </a:r>
            <a:r>
              <a:rPr lang="en-US" sz="2400" dirty="0">
                <a:solidFill>
                  <a:srgbClr val="000000"/>
                </a:solidFill>
                <a:latin typeface="Arial"/>
              </a:rPr>
              <a:t>onduct an internal n-fold (leave one out) cross validation of the following SLR models:</a:t>
            </a:r>
          </a:p>
          <a:p>
            <a:pPr marL="400050" lvl="1"/>
            <a:r>
              <a:rPr lang="en-US" sz="2000" dirty="0">
                <a:solidFill>
                  <a:srgbClr val="000000"/>
                </a:solidFill>
                <a:latin typeface="Arial"/>
              </a:rPr>
              <a:t>e) 	Use the favored model to estimate the </a:t>
            </a:r>
            <a:r>
              <a:rPr lang="en-US" sz="2000" b="1" dirty="0">
                <a:solidFill>
                  <a:srgbClr val="000000"/>
                </a:solidFill>
                <a:latin typeface="Arial"/>
              </a:rPr>
              <a:t>mean</a:t>
            </a:r>
            <a:r>
              <a:rPr lang="en-US" sz="2000" dirty="0">
                <a:solidFill>
                  <a:srgbClr val="000000"/>
                </a:solidFill>
                <a:latin typeface="Arial"/>
              </a:rPr>
              <a:t> mpg of cars that weigh 2000 lbs.</a:t>
            </a:r>
          </a:p>
        </p:txBody>
      </p:sp>
      <p:sp>
        <p:nvSpPr>
          <p:cNvPr id="7" name="TextBox 6">
            <a:extLst>
              <a:ext uri="{FF2B5EF4-FFF2-40B4-BE49-F238E27FC236}">
                <a16:creationId xmlns:a16="http://schemas.microsoft.com/office/drawing/2014/main" id="{3D545324-6AAB-1844-926D-B8D0FF371CEC}"/>
              </a:ext>
            </a:extLst>
          </p:cNvPr>
          <p:cNvSpPr txBox="1"/>
          <p:nvPr/>
        </p:nvSpPr>
        <p:spPr>
          <a:xfrm>
            <a:off x="367528" y="5770605"/>
            <a:ext cx="11516497" cy="646331"/>
          </a:xfrm>
          <a:prstGeom prst="rect">
            <a:avLst/>
          </a:prstGeom>
          <a:noFill/>
        </p:spPr>
        <p:txBody>
          <a:bodyPr wrap="square" rtlCol="0">
            <a:spAutoFit/>
          </a:bodyPr>
          <a:lstStyle/>
          <a:p>
            <a:r>
              <a:rPr lang="en-US" dirty="0"/>
              <a:t>Using the quadratic model (model 2) we are 95% confident that the mean mpg of cars that weigh 2000 </a:t>
            </a:r>
            <a:r>
              <a:rPr lang="en-US" dirty="0" err="1"/>
              <a:t>lbs</a:t>
            </a:r>
            <a:r>
              <a:rPr lang="en-US" dirty="0"/>
              <a:t> is between 23.455 and 40.791 mpg.  Our best estimate is 32.123 mpg.</a:t>
            </a:r>
          </a:p>
        </p:txBody>
      </p:sp>
      <p:pic>
        <p:nvPicPr>
          <p:cNvPr id="9" name="Picture 8">
            <a:extLst>
              <a:ext uri="{FF2B5EF4-FFF2-40B4-BE49-F238E27FC236}">
                <a16:creationId xmlns:a16="http://schemas.microsoft.com/office/drawing/2014/main" id="{28C8F304-489C-4C45-A9DC-15187550D759}"/>
              </a:ext>
            </a:extLst>
          </p:cNvPr>
          <p:cNvPicPr>
            <a:picLocks noChangeAspect="1"/>
          </p:cNvPicPr>
          <p:nvPr/>
        </p:nvPicPr>
        <p:blipFill>
          <a:blip r:embed="rId2"/>
          <a:stretch>
            <a:fillRect/>
          </a:stretch>
        </p:blipFill>
        <p:spPr>
          <a:xfrm>
            <a:off x="609598" y="3052653"/>
            <a:ext cx="10972800" cy="1231453"/>
          </a:xfrm>
          <a:prstGeom prst="rect">
            <a:avLst/>
          </a:prstGeom>
        </p:spPr>
      </p:pic>
      <p:pic>
        <p:nvPicPr>
          <p:cNvPr id="10" name="Picture 9">
            <a:extLst>
              <a:ext uri="{FF2B5EF4-FFF2-40B4-BE49-F238E27FC236}">
                <a16:creationId xmlns:a16="http://schemas.microsoft.com/office/drawing/2014/main" id="{0F58C90B-4D2F-4144-81F0-31B30D1B25D4}"/>
              </a:ext>
            </a:extLst>
          </p:cNvPr>
          <p:cNvPicPr>
            <a:picLocks noChangeAspect="1"/>
          </p:cNvPicPr>
          <p:nvPr/>
        </p:nvPicPr>
        <p:blipFill>
          <a:blip r:embed="rId3"/>
          <a:stretch>
            <a:fillRect/>
          </a:stretch>
        </p:blipFill>
        <p:spPr>
          <a:xfrm>
            <a:off x="4313322" y="4561824"/>
            <a:ext cx="3565352" cy="863190"/>
          </a:xfrm>
          <a:prstGeom prst="rect">
            <a:avLst/>
          </a:prstGeom>
        </p:spPr>
      </p:pic>
    </p:spTree>
    <p:extLst>
      <p:ext uri="{BB962C8B-B14F-4D97-AF65-F5344CB8AC3E}">
        <p14:creationId xmlns:p14="http://schemas.microsoft.com/office/powerpoint/2010/main" val="1364759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8E314-6981-6942-909E-BC75456EFD03}"/>
              </a:ext>
            </a:extLst>
          </p:cNvPr>
          <p:cNvSpPr>
            <a:spLocks noGrp="1"/>
          </p:cNvSpPr>
          <p:nvPr>
            <p:ph type="title"/>
          </p:nvPr>
        </p:nvSpPr>
        <p:spPr/>
        <p:txBody>
          <a:bodyPr/>
          <a:lstStyle/>
          <a:p>
            <a:r>
              <a:rPr lang="en-US" dirty="0"/>
              <a:t>For Live Session: Question 2</a:t>
            </a:r>
          </a:p>
        </p:txBody>
      </p:sp>
      <p:sp>
        <p:nvSpPr>
          <p:cNvPr id="4" name="Rectangle 3">
            <a:extLst>
              <a:ext uri="{FF2B5EF4-FFF2-40B4-BE49-F238E27FC236}">
                <a16:creationId xmlns:a16="http://schemas.microsoft.com/office/drawing/2014/main" id="{7182B454-33E3-E94D-BBDC-F559C507E7F5}"/>
              </a:ext>
            </a:extLst>
          </p:cNvPr>
          <p:cNvSpPr/>
          <p:nvPr/>
        </p:nvSpPr>
        <p:spPr>
          <a:xfrm>
            <a:off x="0" y="1636162"/>
            <a:ext cx="11983345" cy="1138773"/>
          </a:xfrm>
          <a:prstGeom prst="rect">
            <a:avLst/>
          </a:prstGeom>
        </p:spPr>
        <p:txBody>
          <a:bodyPr wrap="square">
            <a:spAutoFit/>
          </a:bodyPr>
          <a:lstStyle/>
          <a:p>
            <a:r>
              <a:rPr lang="en-US" sz="2400" dirty="0">
                <a:solidFill>
                  <a:srgbClr val="000000"/>
                </a:solidFill>
                <a:latin typeface="Arial"/>
              </a:rPr>
              <a:t>2. Using the </a:t>
            </a:r>
            <a:r>
              <a:rPr lang="en-US" sz="2400" b="1" dirty="0" err="1">
                <a:solidFill>
                  <a:srgbClr val="000000"/>
                </a:solidFill>
                <a:latin typeface="Arial"/>
              </a:rPr>
              <a:t>cars.csv</a:t>
            </a:r>
            <a:r>
              <a:rPr lang="en-US" sz="2400" b="1" dirty="0">
                <a:solidFill>
                  <a:srgbClr val="000000"/>
                </a:solidFill>
                <a:latin typeface="Arial"/>
              </a:rPr>
              <a:t>, c</a:t>
            </a:r>
            <a:r>
              <a:rPr lang="en-US" sz="2400" dirty="0">
                <a:solidFill>
                  <a:srgbClr val="000000"/>
                </a:solidFill>
                <a:latin typeface="Arial"/>
              </a:rPr>
              <a:t>onduct an internal n-fold (leave one out) cross validation of the following SLR models:</a:t>
            </a:r>
          </a:p>
          <a:p>
            <a:pPr marL="400050" lvl="1"/>
            <a:r>
              <a:rPr lang="en-US" sz="2000" dirty="0">
                <a:solidFill>
                  <a:srgbClr val="000000"/>
                </a:solidFill>
                <a:latin typeface="Arial"/>
              </a:rPr>
              <a:t>f) 	Use the favored model to estimate the mpg of a single randomly drawn car that weighs 2000 lbs.</a:t>
            </a:r>
          </a:p>
        </p:txBody>
      </p:sp>
      <p:sp>
        <p:nvSpPr>
          <p:cNvPr id="7" name="TextBox 6">
            <a:extLst>
              <a:ext uri="{FF2B5EF4-FFF2-40B4-BE49-F238E27FC236}">
                <a16:creationId xmlns:a16="http://schemas.microsoft.com/office/drawing/2014/main" id="{3D545324-6AAB-1844-926D-B8D0FF371CEC}"/>
              </a:ext>
            </a:extLst>
          </p:cNvPr>
          <p:cNvSpPr txBox="1"/>
          <p:nvPr/>
        </p:nvSpPr>
        <p:spPr>
          <a:xfrm>
            <a:off x="367528" y="5770605"/>
            <a:ext cx="11516497" cy="646331"/>
          </a:xfrm>
          <a:prstGeom prst="rect">
            <a:avLst/>
          </a:prstGeom>
          <a:noFill/>
        </p:spPr>
        <p:txBody>
          <a:bodyPr wrap="square" rtlCol="0">
            <a:spAutoFit/>
          </a:bodyPr>
          <a:lstStyle/>
          <a:p>
            <a:r>
              <a:rPr lang="en-US" dirty="0"/>
              <a:t>Using the quadratic model (model 2) we are 95% confident that a randomly selected 2000 </a:t>
            </a:r>
            <a:r>
              <a:rPr lang="en-US" dirty="0" err="1"/>
              <a:t>lb</a:t>
            </a:r>
            <a:r>
              <a:rPr lang="en-US" dirty="0"/>
              <a:t> car will have a mpg between 23.455 and 40.791 mpg.  Our best estimate is 32.123 mpg.</a:t>
            </a:r>
          </a:p>
        </p:txBody>
      </p:sp>
      <p:pic>
        <p:nvPicPr>
          <p:cNvPr id="3" name="Picture 2">
            <a:extLst>
              <a:ext uri="{FF2B5EF4-FFF2-40B4-BE49-F238E27FC236}">
                <a16:creationId xmlns:a16="http://schemas.microsoft.com/office/drawing/2014/main" id="{3D621486-DE49-BE4A-8934-91C897A7553A}"/>
              </a:ext>
            </a:extLst>
          </p:cNvPr>
          <p:cNvPicPr>
            <a:picLocks noChangeAspect="1"/>
          </p:cNvPicPr>
          <p:nvPr/>
        </p:nvPicPr>
        <p:blipFill>
          <a:blip r:embed="rId2"/>
          <a:stretch>
            <a:fillRect/>
          </a:stretch>
        </p:blipFill>
        <p:spPr>
          <a:xfrm>
            <a:off x="1101210" y="3076583"/>
            <a:ext cx="9989579" cy="2012966"/>
          </a:xfrm>
          <a:prstGeom prst="rect">
            <a:avLst/>
          </a:prstGeom>
        </p:spPr>
      </p:pic>
    </p:spTree>
    <p:extLst>
      <p:ext uri="{BB962C8B-B14F-4D97-AF65-F5344CB8AC3E}">
        <p14:creationId xmlns:p14="http://schemas.microsoft.com/office/powerpoint/2010/main" val="1671121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6906F-0AB2-2645-922C-8D886D0DF385}"/>
              </a:ext>
            </a:extLst>
          </p:cNvPr>
          <p:cNvSpPr>
            <a:spLocks noGrp="1"/>
          </p:cNvSpPr>
          <p:nvPr>
            <p:ph type="title"/>
          </p:nvPr>
        </p:nvSpPr>
        <p:spPr/>
        <p:txBody>
          <a:bodyPr/>
          <a:lstStyle/>
          <a:p>
            <a:r>
              <a:rPr lang="en-US" dirty="0"/>
              <a:t>For Live Session: Question 3</a:t>
            </a:r>
          </a:p>
        </p:txBody>
      </p:sp>
      <p:sp>
        <p:nvSpPr>
          <p:cNvPr id="3" name="Content Placeholder 2">
            <a:extLst>
              <a:ext uri="{FF2B5EF4-FFF2-40B4-BE49-F238E27FC236}">
                <a16:creationId xmlns:a16="http://schemas.microsoft.com/office/drawing/2014/main" id="{5B98A395-C6AC-EF46-B7C5-F8248870EAB5}"/>
              </a:ext>
            </a:extLst>
          </p:cNvPr>
          <p:cNvSpPr>
            <a:spLocks noGrp="1"/>
          </p:cNvSpPr>
          <p:nvPr>
            <p:ph idx="1"/>
          </p:nvPr>
        </p:nvSpPr>
        <p:spPr>
          <a:xfrm>
            <a:off x="476655" y="1828800"/>
            <a:ext cx="11105745" cy="5410200"/>
          </a:xfrm>
        </p:spPr>
        <p:txBody>
          <a:bodyPr/>
          <a:lstStyle/>
          <a:p>
            <a:pPr marL="0" indent="0">
              <a:buNone/>
            </a:pPr>
            <a:r>
              <a:rPr lang="en-US" sz="2400" dirty="0"/>
              <a:t>3. Using the </a:t>
            </a:r>
            <a:r>
              <a:rPr lang="en-US" sz="2400" b="1" dirty="0" err="1"/>
              <a:t>cars.csv</a:t>
            </a:r>
            <a:r>
              <a:rPr lang="en-US" sz="2400" b="1" dirty="0"/>
              <a:t> dataset</a:t>
            </a:r>
            <a:r>
              <a:rPr lang="en-US" sz="2400" dirty="0"/>
              <a:t>, We would like to assess the relationship (interpret slope parameter) between mpg and horsepower.  Notice that some of the </a:t>
            </a:r>
            <a:r>
              <a:rPr lang="en-US" sz="2400" dirty="0" err="1"/>
              <a:t>horsepowers</a:t>
            </a:r>
            <a:r>
              <a:rPr lang="en-US" sz="2400" dirty="0"/>
              <a:t> are missing.  </a:t>
            </a:r>
          </a:p>
          <a:p>
            <a:pPr lvl="1"/>
            <a:r>
              <a:rPr lang="en-US" sz="2000" dirty="0"/>
              <a:t>	Impute (predict and insert) the missing </a:t>
            </a:r>
            <a:r>
              <a:rPr lang="en-US" sz="2000" dirty="0" err="1"/>
              <a:t>horsepowers</a:t>
            </a:r>
            <a:r>
              <a:rPr lang="en-US" sz="2000" dirty="0"/>
              <a:t> by fitting a regression model. </a:t>
            </a:r>
          </a:p>
          <a:p>
            <a:pPr lvl="1"/>
            <a:r>
              <a:rPr lang="en-US" sz="2000" dirty="0"/>
              <a:t> You may use any of the variables as regressors EXCEPT for mpg (since we will later be using horsepower to predict mpg.) </a:t>
            </a:r>
          </a:p>
          <a:p>
            <a:pPr lvl="1"/>
            <a:r>
              <a:rPr lang="en-US" sz="2000" dirty="0"/>
              <a:t>Assess the relationship between the mpg and the horsepower.  Make sure and include estimates of your uncertainty (</a:t>
            </a:r>
            <a:r>
              <a:rPr lang="en-US" sz="2000" dirty="0" err="1"/>
              <a:t>ie</a:t>
            </a:r>
            <a:r>
              <a:rPr lang="en-US" sz="2000" dirty="0"/>
              <a:t>. Confidence intervals.) </a:t>
            </a:r>
          </a:p>
          <a:p>
            <a:pPr lvl="1"/>
            <a:r>
              <a:rPr lang="en-US" sz="2000" dirty="0"/>
              <a:t>Use your model and imputed data to estimate the mean mpg for a car with 250 horsepower.  </a:t>
            </a:r>
          </a:p>
        </p:txBody>
      </p:sp>
    </p:spTree>
    <p:extLst>
      <p:ext uri="{BB962C8B-B14F-4D97-AF65-F5344CB8AC3E}">
        <p14:creationId xmlns:p14="http://schemas.microsoft.com/office/powerpoint/2010/main" val="3702815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9720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8E314-6981-6942-909E-BC75456EFD03}"/>
              </a:ext>
            </a:extLst>
          </p:cNvPr>
          <p:cNvSpPr>
            <a:spLocks noGrp="1"/>
          </p:cNvSpPr>
          <p:nvPr>
            <p:ph type="title"/>
          </p:nvPr>
        </p:nvSpPr>
        <p:spPr/>
        <p:txBody>
          <a:bodyPr/>
          <a:lstStyle/>
          <a:p>
            <a:r>
              <a:rPr lang="en-US" dirty="0"/>
              <a:t>For Live Session: Question 1</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182B454-33E3-E94D-BBDC-F559C507E7F5}"/>
                  </a:ext>
                </a:extLst>
              </p:cNvPr>
              <p:cNvSpPr/>
              <p:nvPr/>
            </p:nvSpPr>
            <p:spPr>
              <a:xfrm>
                <a:off x="729573" y="1843951"/>
                <a:ext cx="10622605" cy="2616101"/>
              </a:xfrm>
              <a:prstGeom prst="rect">
                <a:avLst/>
              </a:prstGeom>
            </p:spPr>
            <p:txBody>
              <a:bodyPr wrap="square">
                <a:spAutoFit/>
              </a:bodyPr>
              <a:lstStyle/>
              <a:p>
                <a:pPr marL="457200" indent="-457200">
                  <a:buFontTx/>
                  <a:buAutoNum type="arabicPeriod"/>
                </a:pPr>
                <a:r>
                  <a:rPr lang="en-US" sz="2400" dirty="0">
                    <a:solidFill>
                      <a:srgbClr val="000000"/>
                    </a:solidFill>
                    <a:latin typeface="Arial"/>
                  </a:rPr>
                  <a:t>Using the </a:t>
                </a:r>
                <a:r>
                  <a:rPr lang="en-US" sz="2400" b="1" dirty="0" err="1">
                    <a:solidFill>
                      <a:srgbClr val="000000"/>
                    </a:solidFill>
                    <a:latin typeface="Arial"/>
                  </a:rPr>
                  <a:t>cars.csv</a:t>
                </a:r>
                <a:r>
                  <a:rPr lang="en-US" sz="2400" b="1" dirty="0">
                    <a:solidFill>
                      <a:srgbClr val="000000"/>
                    </a:solidFill>
                    <a:latin typeface="Arial"/>
                  </a:rPr>
                  <a:t> dataset,</a:t>
                </a:r>
                <a:endParaRPr lang="en-US" sz="2400" dirty="0">
                  <a:solidFill>
                    <a:srgbClr val="000000"/>
                  </a:solidFill>
                  <a:latin typeface="Arial"/>
                </a:endParaRPr>
              </a:p>
              <a:p>
                <a:pPr marL="914400" lvl="1" indent="-457200">
                  <a:buFontTx/>
                  <a:buAutoNum type="alphaLcParenR"/>
                </a:pPr>
                <a:r>
                  <a:rPr lang="en-US" sz="2000" dirty="0">
                    <a:solidFill>
                      <a:srgbClr val="000000"/>
                    </a:solidFill>
                    <a:latin typeface="Arial"/>
                  </a:rPr>
                  <a:t>Fit the model </a:t>
                </a:r>
                <a14:m>
                  <m:oMath xmlns:m="http://schemas.openxmlformats.org/officeDocument/2006/math">
                    <m:r>
                      <a:rPr lang="en-US" sz="2000" i="1">
                        <a:solidFill>
                          <a:srgbClr val="000000"/>
                        </a:solidFill>
                        <a:latin typeface="Cambria Math" panose="02040503050406030204" pitchFamily="18" charset="0"/>
                      </a:rPr>
                      <m:t>𝑚𝑝𝑔</m:t>
                    </m:r>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rPr>
                      <m:t>𝑊𝑒𝑖𝑔h𝑡</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𝜀</m:t>
                    </m:r>
                  </m:oMath>
                </a14:m>
                <a:endParaRPr lang="en-US" sz="2000" dirty="0">
                  <a:solidFill>
                    <a:srgbClr val="000000"/>
                  </a:solidFill>
                  <a:latin typeface="Arial"/>
                </a:endParaRPr>
              </a:p>
              <a:p>
                <a:pPr marL="857250" lvl="1" indent="-457200">
                  <a:buFontTx/>
                  <a:buAutoNum type="alphaLcParenR"/>
                </a:pPr>
                <a:r>
                  <a:rPr lang="en-US" sz="2000" dirty="0">
                    <a:solidFill>
                      <a:srgbClr val="000000"/>
                    </a:solidFill>
                    <a:latin typeface="Arial"/>
                  </a:rPr>
                  <a:t>Conduct a 6 step hypothesis test of the slope.  That is, test the claim that the slope is significantly different from zero. Show all 6 steps and quantify your uncertainty by including a 95% confidence interval for the slope.</a:t>
                </a:r>
              </a:p>
              <a:p>
                <a:pPr marL="857250" lvl="1" indent="-457200">
                  <a:buFontTx/>
                  <a:buAutoNum type="alphaLcParenR"/>
                </a:pPr>
                <a:r>
                  <a:rPr lang="en-US" sz="2000" dirty="0">
                    <a:solidFill>
                      <a:srgbClr val="000000"/>
                    </a:solidFill>
                    <a:latin typeface="Arial"/>
                  </a:rPr>
                  <a:t>Describe the relationship between miles per gallon and the weight of the car by interpreting the slope parameter.  Again, be sure and include a 95% confidence interval in your interpretation.  </a:t>
                </a:r>
              </a:p>
            </p:txBody>
          </p:sp>
        </mc:Choice>
        <mc:Fallback xmlns="">
          <p:sp>
            <p:nvSpPr>
              <p:cNvPr id="4" name="Rectangle 3">
                <a:extLst>
                  <a:ext uri="{FF2B5EF4-FFF2-40B4-BE49-F238E27FC236}">
                    <a16:creationId xmlns:a16="http://schemas.microsoft.com/office/drawing/2014/main" id="{7182B454-33E3-E94D-BBDC-F559C507E7F5}"/>
                  </a:ext>
                </a:extLst>
              </p:cNvPr>
              <p:cNvSpPr>
                <a:spLocks noRot="1" noChangeAspect="1" noMove="1" noResize="1" noEditPoints="1" noAdjustHandles="1" noChangeArrowheads="1" noChangeShapeType="1" noTextEdit="1"/>
              </p:cNvSpPr>
              <p:nvPr/>
            </p:nvSpPr>
            <p:spPr>
              <a:xfrm>
                <a:off x="729573" y="1843951"/>
                <a:ext cx="10622605" cy="2616101"/>
              </a:xfrm>
              <a:prstGeom prst="rect">
                <a:avLst/>
              </a:prstGeom>
              <a:blipFill>
                <a:blip r:embed="rId2"/>
                <a:stretch>
                  <a:fillRect l="-716" t="-1449" r="-477" b="-3382"/>
                </a:stretch>
              </a:blipFill>
            </p:spPr>
            <p:txBody>
              <a:bodyPr/>
              <a:lstStyle/>
              <a:p>
                <a:r>
                  <a:rPr lang="en-US">
                    <a:noFill/>
                  </a:rPr>
                  <a:t> </a:t>
                </a:r>
              </a:p>
            </p:txBody>
          </p:sp>
        </mc:Fallback>
      </mc:AlternateContent>
    </p:spTree>
    <p:extLst>
      <p:ext uri="{BB962C8B-B14F-4D97-AF65-F5344CB8AC3E}">
        <p14:creationId xmlns:p14="http://schemas.microsoft.com/office/powerpoint/2010/main" val="2890266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8E314-6981-6942-909E-BC75456EFD03}"/>
              </a:ext>
            </a:extLst>
          </p:cNvPr>
          <p:cNvSpPr>
            <a:spLocks noGrp="1"/>
          </p:cNvSpPr>
          <p:nvPr>
            <p:ph type="title"/>
          </p:nvPr>
        </p:nvSpPr>
        <p:spPr/>
        <p:txBody>
          <a:bodyPr/>
          <a:lstStyle/>
          <a:p>
            <a:r>
              <a:rPr lang="en-US" dirty="0"/>
              <a:t>For Live Session: Question 1</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182B454-33E3-E94D-BBDC-F559C507E7F5}"/>
                  </a:ext>
                </a:extLst>
              </p:cNvPr>
              <p:cNvSpPr/>
              <p:nvPr/>
            </p:nvSpPr>
            <p:spPr>
              <a:xfrm>
                <a:off x="729573" y="1561751"/>
                <a:ext cx="10622605" cy="769441"/>
              </a:xfrm>
              <a:prstGeom prst="rect">
                <a:avLst/>
              </a:prstGeom>
            </p:spPr>
            <p:txBody>
              <a:bodyPr wrap="square">
                <a:spAutoFit/>
              </a:bodyPr>
              <a:lstStyle/>
              <a:p>
                <a:pPr marL="457200" indent="-457200">
                  <a:buFontTx/>
                  <a:buAutoNum type="arabicPeriod"/>
                </a:pPr>
                <a:r>
                  <a:rPr lang="en-US" sz="2400" dirty="0">
                    <a:solidFill>
                      <a:srgbClr val="000000"/>
                    </a:solidFill>
                    <a:latin typeface="Arial"/>
                  </a:rPr>
                  <a:t>Using the </a:t>
                </a:r>
                <a:r>
                  <a:rPr lang="en-US" sz="2400" b="1" dirty="0" err="1">
                    <a:solidFill>
                      <a:srgbClr val="000000"/>
                    </a:solidFill>
                    <a:latin typeface="Arial"/>
                  </a:rPr>
                  <a:t>cars.csv</a:t>
                </a:r>
                <a:r>
                  <a:rPr lang="en-US" sz="2400" b="1" dirty="0">
                    <a:solidFill>
                      <a:srgbClr val="000000"/>
                    </a:solidFill>
                    <a:latin typeface="Arial"/>
                  </a:rPr>
                  <a:t> dataset,</a:t>
                </a:r>
                <a:endParaRPr lang="en-US" sz="2400" dirty="0">
                  <a:solidFill>
                    <a:srgbClr val="000000"/>
                  </a:solidFill>
                  <a:latin typeface="Arial"/>
                </a:endParaRPr>
              </a:p>
              <a:p>
                <a:pPr marL="914400" lvl="1" indent="-457200">
                  <a:buFontTx/>
                  <a:buAutoNum type="alphaLcParenR"/>
                </a:pPr>
                <a:r>
                  <a:rPr lang="en-US" sz="2000" dirty="0">
                    <a:solidFill>
                      <a:srgbClr val="000000"/>
                    </a:solidFill>
                    <a:latin typeface="Arial"/>
                  </a:rPr>
                  <a:t>Fit the model </a:t>
                </a:r>
                <a14:m>
                  <m:oMath xmlns:m="http://schemas.openxmlformats.org/officeDocument/2006/math">
                    <m:r>
                      <a:rPr lang="en-US" sz="2000" i="1">
                        <a:solidFill>
                          <a:srgbClr val="000000"/>
                        </a:solidFill>
                        <a:latin typeface="Cambria Math" panose="02040503050406030204" pitchFamily="18" charset="0"/>
                      </a:rPr>
                      <m:t>𝑚𝑝𝑔</m:t>
                    </m:r>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rPr>
                      <m:t>𝑊𝑒𝑖𝑔h𝑡</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𝜀</m:t>
                    </m:r>
                  </m:oMath>
                </a14:m>
                <a:endParaRPr lang="en-US" sz="2000" dirty="0">
                  <a:solidFill>
                    <a:srgbClr val="000000"/>
                  </a:solidFill>
                  <a:latin typeface="Arial"/>
                </a:endParaRPr>
              </a:p>
            </p:txBody>
          </p:sp>
        </mc:Choice>
        <mc:Fallback xmlns="">
          <p:sp>
            <p:nvSpPr>
              <p:cNvPr id="4" name="Rectangle 3">
                <a:extLst>
                  <a:ext uri="{FF2B5EF4-FFF2-40B4-BE49-F238E27FC236}">
                    <a16:creationId xmlns:a16="http://schemas.microsoft.com/office/drawing/2014/main" id="{7182B454-33E3-E94D-BBDC-F559C507E7F5}"/>
                  </a:ext>
                </a:extLst>
              </p:cNvPr>
              <p:cNvSpPr>
                <a:spLocks noRot="1" noChangeAspect="1" noMove="1" noResize="1" noEditPoints="1" noAdjustHandles="1" noChangeArrowheads="1" noChangeShapeType="1" noTextEdit="1"/>
              </p:cNvSpPr>
              <p:nvPr/>
            </p:nvSpPr>
            <p:spPr>
              <a:xfrm>
                <a:off x="729573" y="1561751"/>
                <a:ext cx="10622605" cy="769441"/>
              </a:xfrm>
              <a:prstGeom prst="rect">
                <a:avLst/>
              </a:prstGeom>
              <a:blipFill>
                <a:blip r:embed="rId2"/>
                <a:stretch>
                  <a:fillRect l="-716" t="-4839" b="-1290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8484F66-5C11-9545-8326-EE1A61BADD07}"/>
              </a:ext>
            </a:extLst>
          </p:cNvPr>
          <p:cNvPicPr>
            <a:picLocks noChangeAspect="1"/>
          </p:cNvPicPr>
          <p:nvPr/>
        </p:nvPicPr>
        <p:blipFill>
          <a:blip r:embed="rId3"/>
          <a:stretch>
            <a:fillRect/>
          </a:stretch>
        </p:blipFill>
        <p:spPr>
          <a:xfrm>
            <a:off x="6226515" y="2444287"/>
            <a:ext cx="4914900" cy="3975100"/>
          </a:xfrm>
          <a:prstGeom prst="rect">
            <a:avLst/>
          </a:prstGeom>
        </p:spPr>
      </p:pic>
      <p:sp>
        <p:nvSpPr>
          <p:cNvPr id="5" name="Rectangle 4">
            <a:extLst>
              <a:ext uri="{FF2B5EF4-FFF2-40B4-BE49-F238E27FC236}">
                <a16:creationId xmlns:a16="http://schemas.microsoft.com/office/drawing/2014/main" id="{B37A399C-4EA9-E447-A5DF-1FA374A64202}"/>
              </a:ext>
            </a:extLst>
          </p:cNvPr>
          <p:cNvSpPr/>
          <p:nvPr/>
        </p:nvSpPr>
        <p:spPr>
          <a:xfrm>
            <a:off x="350197" y="5670724"/>
            <a:ext cx="8174476" cy="1107996"/>
          </a:xfrm>
          <a:prstGeom prst="rect">
            <a:avLst/>
          </a:prstGeom>
        </p:spPr>
        <p:txBody>
          <a:bodyPr wrap="square">
            <a:spAutoFit/>
          </a:bodyPr>
          <a:lstStyle/>
          <a:p>
            <a:r>
              <a:rPr lang="en-US" sz="1100" dirty="0"/>
              <a:t># Use </a:t>
            </a:r>
            <a:r>
              <a:rPr lang="en-US" sz="1100" dirty="0" err="1"/>
              <a:t>lm</a:t>
            </a:r>
            <a:r>
              <a:rPr lang="en-US" sz="1100" dirty="0"/>
              <a:t> to create a linear regression model</a:t>
            </a:r>
          </a:p>
          <a:p>
            <a:r>
              <a:rPr lang="en-US" sz="1100" dirty="0"/>
              <a:t>fit &lt;- </a:t>
            </a:r>
            <a:r>
              <a:rPr lang="en-US" sz="1100" dirty="0" err="1"/>
              <a:t>lm</a:t>
            </a:r>
            <a:r>
              <a:rPr lang="en-US" sz="1100" dirty="0"/>
              <a:t>(</a:t>
            </a:r>
            <a:r>
              <a:rPr lang="en-US" sz="1100" dirty="0" err="1"/>
              <a:t>MPG~Weight</a:t>
            </a:r>
            <a:r>
              <a:rPr lang="en-US" sz="1100" dirty="0"/>
              <a:t>, data=cars)</a:t>
            </a:r>
          </a:p>
          <a:p>
            <a:endParaRPr lang="en-US" sz="1100" dirty="0"/>
          </a:p>
          <a:p>
            <a:r>
              <a:rPr lang="en-US" sz="1100" dirty="0"/>
              <a:t># Scatter plot with LR model overlay</a:t>
            </a:r>
          </a:p>
          <a:p>
            <a:r>
              <a:rPr lang="en-US" sz="1100" dirty="0"/>
              <a:t>cars %&gt;% </a:t>
            </a:r>
            <a:r>
              <a:rPr lang="en-US" sz="1100" dirty="0" err="1"/>
              <a:t>ggplot</a:t>
            </a:r>
            <a:r>
              <a:rPr lang="en-US" sz="1100" dirty="0"/>
              <a:t>(</a:t>
            </a:r>
            <a:r>
              <a:rPr lang="en-US" sz="1100" dirty="0" err="1"/>
              <a:t>aes</a:t>
            </a:r>
            <a:r>
              <a:rPr lang="en-US" sz="1100" dirty="0"/>
              <a:t>(x=Weight, y=MPG)) + </a:t>
            </a:r>
            <a:r>
              <a:rPr lang="en-US" sz="1100" dirty="0" err="1"/>
              <a:t>geom_point</a:t>
            </a:r>
            <a:r>
              <a:rPr lang="en-US" sz="1100" dirty="0"/>
              <a:t>() + </a:t>
            </a:r>
            <a:r>
              <a:rPr lang="en-US" sz="1100" dirty="0" err="1"/>
              <a:t>ggtitle</a:t>
            </a:r>
            <a:r>
              <a:rPr lang="en-US" sz="1100" dirty="0"/>
              <a:t>("LR Model: Weight vs MPG") + </a:t>
            </a:r>
            <a:r>
              <a:rPr lang="en-US" sz="1100" dirty="0" err="1"/>
              <a:t>geom_smooth</a:t>
            </a:r>
            <a:r>
              <a:rPr lang="en-US" sz="1100" dirty="0"/>
              <a:t>(method = "</a:t>
            </a:r>
            <a:r>
              <a:rPr lang="en-US" sz="1100" dirty="0" err="1"/>
              <a:t>lm</a:t>
            </a:r>
            <a:r>
              <a:rPr lang="en-US" sz="1100" dirty="0"/>
              <a:t>")</a:t>
            </a:r>
          </a:p>
          <a:p>
            <a:r>
              <a:rPr lang="en-US" sz="1100" dirty="0"/>
              <a:t>summary(fit)</a:t>
            </a:r>
          </a:p>
        </p:txBody>
      </p:sp>
      <p:pic>
        <p:nvPicPr>
          <p:cNvPr id="6" name="Picture 5">
            <a:extLst>
              <a:ext uri="{FF2B5EF4-FFF2-40B4-BE49-F238E27FC236}">
                <a16:creationId xmlns:a16="http://schemas.microsoft.com/office/drawing/2014/main" id="{D9FBC38C-3A81-6240-9CDD-D41065BCA15F}"/>
              </a:ext>
            </a:extLst>
          </p:cNvPr>
          <p:cNvPicPr>
            <a:picLocks noChangeAspect="1"/>
          </p:cNvPicPr>
          <p:nvPr/>
        </p:nvPicPr>
        <p:blipFill>
          <a:blip r:embed="rId4"/>
          <a:stretch>
            <a:fillRect/>
          </a:stretch>
        </p:blipFill>
        <p:spPr>
          <a:xfrm>
            <a:off x="1116874" y="2653146"/>
            <a:ext cx="4342965" cy="2823859"/>
          </a:xfrm>
          <a:prstGeom prst="rect">
            <a:avLst/>
          </a:prstGeom>
        </p:spPr>
      </p:pic>
    </p:spTree>
    <p:extLst>
      <p:ext uri="{BB962C8B-B14F-4D97-AF65-F5344CB8AC3E}">
        <p14:creationId xmlns:p14="http://schemas.microsoft.com/office/powerpoint/2010/main" val="732021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8E314-6981-6942-909E-BC75456EFD03}"/>
              </a:ext>
            </a:extLst>
          </p:cNvPr>
          <p:cNvSpPr>
            <a:spLocks noGrp="1"/>
          </p:cNvSpPr>
          <p:nvPr>
            <p:ph type="title"/>
          </p:nvPr>
        </p:nvSpPr>
        <p:spPr/>
        <p:txBody>
          <a:bodyPr/>
          <a:lstStyle/>
          <a:p>
            <a:r>
              <a:rPr lang="en-US" dirty="0"/>
              <a:t>For Live Session: Question 1</a:t>
            </a:r>
          </a:p>
        </p:txBody>
      </p:sp>
      <p:sp>
        <p:nvSpPr>
          <p:cNvPr id="4" name="Rectangle 3">
            <a:extLst>
              <a:ext uri="{FF2B5EF4-FFF2-40B4-BE49-F238E27FC236}">
                <a16:creationId xmlns:a16="http://schemas.microsoft.com/office/drawing/2014/main" id="{7182B454-33E3-E94D-BBDC-F559C507E7F5}"/>
              </a:ext>
            </a:extLst>
          </p:cNvPr>
          <p:cNvSpPr/>
          <p:nvPr/>
        </p:nvSpPr>
        <p:spPr>
          <a:xfrm>
            <a:off x="784697" y="1415932"/>
            <a:ext cx="10622605" cy="2092881"/>
          </a:xfrm>
          <a:prstGeom prst="rect">
            <a:avLst/>
          </a:prstGeom>
        </p:spPr>
        <p:txBody>
          <a:bodyPr wrap="square">
            <a:spAutoFit/>
          </a:bodyPr>
          <a:lstStyle/>
          <a:p>
            <a:pPr marL="457200" indent="-457200">
              <a:buFontTx/>
              <a:buAutoNum type="arabicPeriod"/>
            </a:pPr>
            <a:r>
              <a:rPr lang="en-US" sz="2000" dirty="0">
                <a:solidFill>
                  <a:srgbClr val="000000"/>
                </a:solidFill>
                <a:latin typeface="Arial"/>
              </a:rPr>
              <a:t>Using the </a:t>
            </a:r>
            <a:r>
              <a:rPr lang="en-US" sz="2000" b="1" dirty="0" err="1">
                <a:solidFill>
                  <a:srgbClr val="000000"/>
                </a:solidFill>
                <a:latin typeface="Arial"/>
              </a:rPr>
              <a:t>cars.csv</a:t>
            </a:r>
            <a:r>
              <a:rPr lang="en-US" sz="2000" b="1" dirty="0">
                <a:solidFill>
                  <a:srgbClr val="000000"/>
                </a:solidFill>
                <a:latin typeface="Arial"/>
              </a:rPr>
              <a:t> dataset,</a:t>
            </a:r>
            <a:endParaRPr lang="en-US" sz="2000" dirty="0">
              <a:solidFill>
                <a:srgbClr val="000000"/>
              </a:solidFill>
              <a:latin typeface="Arial"/>
            </a:endParaRPr>
          </a:p>
          <a:p>
            <a:pPr marL="857250" lvl="1" indent="-457200">
              <a:buAutoNum type="alphaLcParenR" startAt="2"/>
            </a:pPr>
            <a:r>
              <a:rPr lang="en-US" dirty="0">
                <a:solidFill>
                  <a:srgbClr val="000000"/>
                </a:solidFill>
                <a:latin typeface="Arial"/>
              </a:rPr>
              <a:t>Conduct a 6 step hypothesis test of the slope.  That is, test the claim that the slope is significantly different from zero. Show all 6 steps and quantify your uncertainty by including a 95% confidence interval for the slope.</a:t>
            </a:r>
          </a:p>
          <a:p>
            <a:pPr marL="857250" lvl="1" indent="-457200">
              <a:buFontTx/>
              <a:buAutoNum type="alphaLcParenR" startAt="2"/>
            </a:pPr>
            <a:r>
              <a:rPr lang="en-US" dirty="0">
                <a:solidFill>
                  <a:srgbClr val="000000"/>
                </a:solidFill>
              </a:rPr>
              <a:t>Describe the relationship between miles per gallon and the weight of the car by interpreting the slope parameter.  Again, be sure and include a 95% confidence interval in your interpretation.  </a:t>
            </a:r>
          </a:p>
          <a:p>
            <a:pPr marL="857250" lvl="1" indent="-457200">
              <a:buAutoNum type="alphaLcParenR" startAt="2"/>
            </a:pPr>
            <a:endParaRPr lang="en-US" sz="2000" dirty="0">
              <a:solidFill>
                <a:srgbClr val="000000"/>
              </a:solidFill>
              <a:latin typeface="Arial"/>
            </a:endParaRPr>
          </a:p>
        </p:txBody>
      </p:sp>
      <p:sp>
        <p:nvSpPr>
          <p:cNvPr id="5" name="Rectangle 4">
            <a:extLst>
              <a:ext uri="{FF2B5EF4-FFF2-40B4-BE49-F238E27FC236}">
                <a16:creationId xmlns:a16="http://schemas.microsoft.com/office/drawing/2014/main" id="{E879B305-D956-6049-8A9E-7DBC6B579F74}"/>
              </a:ext>
            </a:extLst>
          </p:cNvPr>
          <p:cNvSpPr/>
          <p:nvPr/>
        </p:nvSpPr>
        <p:spPr>
          <a:xfrm>
            <a:off x="623983" y="3606655"/>
            <a:ext cx="2501905" cy="338554"/>
          </a:xfrm>
          <a:prstGeom prst="rect">
            <a:avLst/>
          </a:prstGeom>
          <a:noFill/>
        </p:spPr>
        <p:txBody>
          <a:bodyPr wrap="square" lIns="91440" tIns="45720" rIns="91440" bIns="45720">
            <a:spAutoFit/>
          </a:bodyPr>
          <a:lstStyle/>
          <a:p>
            <a:r>
              <a:rPr lang="en-US" sz="1600" dirty="0">
                <a:ln w="0"/>
                <a:effectLst>
                  <a:outerShdw blurRad="38100" dist="19050" dir="2700000" algn="tl" rotWithShape="0">
                    <a:schemeClr val="dk1">
                      <a:alpha val="40000"/>
                    </a:schemeClr>
                  </a:outerShdw>
                </a:effectLst>
              </a:rPr>
              <a:t>Step 1 – Ho and Ha</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B6A23CA6-623F-AD46-B05A-FDBE8FAB2FCF}"/>
              </a:ext>
            </a:extLst>
          </p:cNvPr>
          <p:cNvSpPr/>
          <p:nvPr/>
        </p:nvSpPr>
        <p:spPr>
          <a:xfrm>
            <a:off x="3998678" y="3588457"/>
            <a:ext cx="3116560" cy="338554"/>
          </a:xfrm>
          <a:prstGeom prst="rect">
            <a:avLst/>
          </a:prstGeom>
          <a:noFill/>
        </p:spPr>
        <p:txBody>
          <a:bodyPr wrap="square" lIns="91440" tIns="45720" rIns="91440" bIns="45720">
            <a:spAutoFit/>
          </a:bodyPr>
          <a:lstStyle/>
          <a:p>
            <a:r>
              <a:rPr lang="en-US" sz="1600" dirty="0">
                <a:ln w="0"/>
                <a:effectLst>
                  <a:outerShdw blurRad="38100" dist="19050" dir="2700000" algn="tl" rotWithShape="0">
                    <a:schemeClr val="dk1">
                      <a:alpha val="40000"/>
                    </a:schemeClr>
                  </a:outerShdw>
                </a:effectLst>
              </a:rPr>
              <a:t>Step 2 – Critical Value (df = 392)</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40C17DAD-34B4-8044-B346-EF0ED62B1B7F}"/>
              </a:ext>
            </a:extLst>
          </p:cNvPr>
          <p:cNvSpPr/>
          <p:nvPr/>
        </p:nvSpPr>
        <p:spPr>
          <a:xfrm>
            <a:off x="8210755" y="3589313"/>
            <a:ext cx="2625730" cy="338554"/>
          </a:xfrm>
          <a:prstGeom prst="rect">
            <a:avLst/>
          </a:prstGeom>
          <a:noFill/>
        </p:spPr>
        <p:txBody>
          <a:bodyPr wrap="square" lIns="91440" tIns="45720" rIns="91440" bIns="45720">
            <a:spAutoFit/>
          </a:bodyPr>
          <a:lstStyle/>
          <a:p>
            <a:r>
              <a:rPr lang="en-US" sz="1600" dirty="0">
                <a:ln w="0"/>
                <a:effectLst>
                  <a:outerShdw blurRad="38100" dist="19050" dir="2700000" algn="tl" rotWithShape="0">
                    <a:schemeClr val="dk1">
                      <a:alpha val="40000"/>
                    </a:schemeClr>
                  </a:outerShdw>
                </a:effectLst>
              </a:rPr>
              <a:t>Step 3 – Test Statistic</a:t>
            </a:r>
            <a:endParaRPr lang="en-US" sz="1600" b="0" cap="none" spc="0"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8BDB61-5F18-2A4A-A69D-2EB996561A3D}"/>
                  </a:ext>
                </a:extLst>
              </p:cNvPr>
              <p:cNvSpPr txBox="1"/>
              <p:nvPr/>
            </p:nvSpPr>
            <p:spPr>
              <a:xfrm>
                <a:off x="623984" y="3969319"/>
                <a:ext cx="1256498" cy="738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𝐻𝑜</m:t>
                      </m:r>
                      <m:r>
                        <a:rPr lang="en-US" sz="1400" b="0" i="1" dirty="0" smtClean="0">
                          <a:latin typeface="Cambria Math" panose="02040503050406030204" pitchFamily="18" charset="0"/>
                        </a:rPr>
                        <m:t>: </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ea typeface="Cambria Math" panose="02040503050406030204" pitchFamily="18" charset="0"/>
                            </a:rPr>
                            <m:t>𝛽</m:t>
                          </m:r>
                        </m:e>
                        <m:sub>
                          <m:r>
                            <a:rPr lang="en-US" sz="1400" b="0" i="1" dirty="0" smtClean="0">
                              <a:latin typeface="Cambria Math" panose="02040503050406030204" pitchFamily="18" charset="0"/>
                            </a:rPr>
                            <m:t>1</m:t>
                          </m:r>
                        </m:sub>
                      </m:sSub>
                      <m:r>
                        <a:rPr lang="en-US" sz="1400" b="0" i="1" dirty="0" smtClean="0">
                          <a:latin typeface="Cambria Math" panose="02040503050406030204" pitchFamily="18" charset="0"/>
                        </a:rPr>
                        <m:t>=0</m:t>
                      </m:r>
                    </m:oMath>
                  </m:oMathPara>
                </a14:m>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𝐻𝑎</m:t>
                      </m:r>
                      <m:r>
                        <a:rPr lang="en-US" sz="1400" i="1" dirty="0" smtClean="0">
                          <a:latin typeface="Cambria Math" panose="02040503050406030204" pitchFamily="18" charset="0"/>
                        </a:rPr>
                        <m:t> :</m:t>
                      </m:r>
                      <m:sSub>
                        <m:sSubPr>
                          <m:ctrlPr>
                            <a:rPr lang="en-US" sz="1400" i="1" dirty="0">
                              <a:latin typeface="Cambria Math" panose="02040503050406030204" pitchFamily="18" charset="0"/>
                            </a:rPr>
                          </m:ctrlPr>
                        </m:sSubPr>
                        <m:e>
                          <m:r>
                            <a:rPr lang="en-US" sz="1400" i="1" dirty="0">
                              <a:latin typeface="Cambria Math" panose="02040503050406030204" pitchFamily="18" charset="0"/>
                              <a:ea typeface="Cambria Math" panose="02040503050406030204" pitchFamily="18" charset="0"/>
                            </a:rPr>
                            <m:t>𝛽</m:t>
                          </m:r>
                        </m:e>
                        <m:sub>
                          <m:r>
                            <a:rPr lang="en-US" sz="1400" i="1" dirty="0">
                              <a:latin typeface="Cambria Math" panose="02040503050406030204" pitchFamily="18" charset="0"/>
                            </a:rPr>
                            <m:t>1</m:t>
                          </m:r>
                        </m:sub>
                      </m:sSub>
                      <m:r>
                        <a:rPr lang="en-US" sz="1400" i="1" dirty="0" smtClean="0">
                          <a:latin typeface="Cambria Math" panose="02040503050406030204" pitchFamily="18" charset="0"/>
                          <a:ea typeface="Cambria Math" panose="02040503050406030204" pitchFamily="18" charset="0"/>
                        </a:rPr>
                        <m:t>≠</m:t>
                      </m:r>
                      <m:r>
                        <a:rPr lang="en-US" sz="1400" i="1" dirty="0">
                          <a:latin typeface="Cambria Math" panose="02040503050406030204" pitchFamily="18" charset="0"/>
                        </a:rPr>
                        <m:t>0</m:t>
                      </m:r>
                    </m:oMath>
                  </m:oMathPara>
                </a14:m>
                <a:endParaRPr lang="en-US" sz="1400" i="1" dirty="0">
                  <a:latin typeface="Cambria Math" panose="02040503050406030204" pitchFamily="18" charset="0"/>
                </a:endParaRPr>
              </a:p>
              <a:p>
                <a:endParaRPr lang="en-US" sz="1400" dirty="0"/>
              </a:p>
            </p:txBody>
          </p:sp>
        </mc:Choice>
        <mc:Fallback xmlns="">
          <p:sp>
            <p:nvSpPr>
              <p:cNvPr id="8" name="TextBox 7">
                <a:extLst>
                  <a:ext uri="{FF2B5EF4-FFF2-40B4-BE49-F238E27FC236}">
                    <a16:creationId xmlns:a16="http://schemas.microsoft.com/office/drawing/2014/main" id="{598BDB61-5F18-2A4A-A69D-2EB996561A3D}"/>
                  </a:ext>
                </a:extLst>
              </p:cNvPr>
              <p:cNvSpPr txBox="1">
                <a:spLocks noRot="1" noChangeAspect="1" noMove="1" noResize="1" noEditPoints="1" noAdjustHandles="1" noChangeArrowheads="1" noChangeShapeType="1" noTextEdit="1"/>
              </p:cNvSpPr>
              <p:nvPr/>
            </p:nvSpPr>
            <p:spPr>
              <a:xfrm>
                <a:off x="623984" y="3969319"/>
                <a:ext cx="1256498" cy="738664"/>
              </a:xfrm>
              <a:prstGeom prst="rect">
                <a:avLst/>
              </a:prstGeom>
              <a:blipFill>
                <a:blip r:embed="rId2"/>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EAC6BEC5-F885-F649-9B6C-97864ABF007D}"/>
              </a:ext>
            </a:extLst>
          </p:cNvPr>
          <p:cNvSpPr/>
          <p:nvPr/>
        </p:nvSpPr>
        <p:spPr>
          <a:xfrm>
            <a:off x="2003689" y="4846234"/>
            <a:ext cx="2625730" cy="338554"/>
          </a:xfrm>
          <a:prstGeom prst="rect">
            <a:avLst/>
          </a:prstGeom>
          <a:noFill/>
        </p:spPr>
        <p:txBody>
          <a:bodyPr wrap="square" lIns="91440" tIns="45720" rIns="91440" bIns="45720">
            <a:spAutoFit/>
          </a:bodyPr>
          <a:lstStyle/>
          <a:p>
            <a:r>
              <a:rPr lang="en-US" sz="1600" dirty="0">
                <a:ln w="0"/>
                <a:effectLst>
                  <a:outerShdw blurRad="38100" dist="19050" dir="2700000" algn="tl" rotWithShape="0">
                    <a:schemeClr val="dk1">
                      <a:alpha val="40000"/>
                    </a:schemeClr>
                  </a:outerShdw>
                </a:effectLst>
              </a:rPr>
              <a:t>Step 4 – p-value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DC6C5AF6-3074-2B44-B5A7-A0C16BDBC1FB}"/>
              </a:ext>
            </a:extLst>
          </p:cNvPr>
          <p:cNvSpPr/>
          <p:nvPr/>
        </p:nvSpPr>
        <p:spPr>
          <a:xfrm>
            <a:off x="7141793" y="4846234"/>
            <a:ext cx="2625730" cy="338554"/>
          </a:xfrm>
          <a:prstGeom prst="rect">
            <a:avLst/>
          </a:prstGeom>
          <a:noFill/>
        </p:spPr>
        <p:txBody>
          <a:bodyPr wrap="square" lIns="91440" tIns="45720" rIns="91440" bIns="45720">
            <a:spAutoFit/>
          </a:bodyPr>
          <a:lstStyle/>
          <a:p>
            <a:r>
              <a:rPr lang="en-US" sz="1600" dirty="0">
                <a:ln w="0"/>
                <a:effectLst>
                  <a:outerShdw blurRad="38100" dist="19050" dir="2700000" algn="tl" rotWithShape="0">
                    <a:schemeClr val="dk1">
                      <a:alpha val="40000"/>
                    </a:schemeClr>
                  </a:outerShdw>
                </a:effectLst>
              </a:rPr>
              <a:t>Step 5 – Decision</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D6CD7155-6607-7340-8D6A-EFFAD63231FF}"/>
              </a:ext>
            </a:extLst>
          </p:cNvPr>
          <p:cNvSpPr/>
          <p:nvPr/>
        </p:nvSpPr>
        <p:spPr>
          <a:xfrm>
            <a:off x="390519" y="5611072"/>
            <a:ext cx="2625730" cy="338554"/>
          </a:xfrm>
          <a:prstGeom prst="rect">
            <a:avLst/>
          </a:prstGeom>
          <a:noFill/>
        </p:spPr>
        <p:txBody>
          <a:bodyPr wrap="square" lIns="91440" tIns="45720" rIns="91440" bIns="45720">
            <a:spAutoFit/>
          </a:bodyPr>
          <a:lstStyle/>
          <a:p>
            <a:r>
              <a:rPr lang="en-US" sz="1600" dirty="0">
                <a:ln w="0"/>
                <a:effectLst>
                  <a:outerShdw blurRad="38100" dist="19050" dir="2700000" algn="tl" rotWithShape="0">
                    <a:schemeClr val="dk1">
                      <a:alpha val="40000"/>
                    </a:schemeClr>
                  </a:outerShdw>
                </a:effectLst>
              </a:rPr>
              <a:t>Step 6 – Conclusion</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12" name="TextBox 11">
            <a:extLst>
              <a:ext uri="{FF2B5EF4-FFF2-40B4-BE49-F238E27FC236}">
                <a16:creationId xmlns:a16="http://schemas.microsoft.com/office/drawing/2014/main" id="{2117A6C8-292A-534F-B8DC-9C9A2D68B2D1}"/>
              </a:ext>
            </a:extLst>
          </p:cNvPr>
          <p:cNvSpPr txBox="1"/>
          <p:nvPr/>
        </p:nvSpPr>
        <p:spPr>
          <a:xfrm>
            <a:off x="8210755" y="3954000"/>
            <a:ext cx="2476500" cy="307777"/>
          </a:xfrm>
          <a:prstGeom prst="rect">
            <a:avLst/>
          </a:prstGeom>
          <a:noFill/>
        </p:spPr>
        <p:txBody>
          <a:bodyPr wrap="square" rtlCol="0">
            <a:spAutoFit/>
          </a:bodyPr>
          <a:lstStyle/>
          <a:p>
            <a:r>
              <a:rPr lang="en-US" sz="1400" dirty="0"/>
              <a:t>T-value : -29.73</a:t>
            </a:r>
          </a:p>
        </p:txBody>
      </p:sp>
      <p:sp>
        <p:nvSpPr>
          <p:cNvPr id="13" name="TextBox 12">
            <a:extLst>
              <a:ext uri="{FF2B5EF4-FFF2-40B4-BE49-F238E27FC236}">
                <a16:creationId xmlns:a16="http://schemas.microsoft.com/office/drawing/2014/main" id="{E68A9AE6-42E8-6745-A246-A87C4505D7D9}"/>
              </a:ext>
            </a:extLst>
          </p:cNvPr>
          <p:cNvSpPr txBox="1"/>
          <p:nvPr/>
        </p:nvSpPr>
        <p:spPr>
          <a:xfrm>
            <a:off x="2003689" y="5184788"/>
            <a:ext cx="2073280" cy="307777"/>
          </a:xfrm>
          <a:prstGeom prst="rect">
            <a:avLst/>
          </a:prstGeom>
          <a:noFill/>
        </p:spPr>
        <p:txBody>
          <a:bodyPr wrap="square" rtlCol="0">
            <a:spAutoFit/>
          </a:bodyPr>
          <a:lstStyle/>
          <a:p>
            <a:r>
              <a:rPr lang="en-US" sz="1400" dirty="0"/>
              <a:t>p-value &lt; 2e-16</a:t>
            </a:r>
          </a:p>
        </p:txBody>
      </p:sp>
      <p:sp>
        <p:nvSpPr>
          <p:cNvPr id="14" name="TextBox 13">
            <a:extLst>
              <a:ext uri="{FF2B5EF4-FFF2-40B4-BE49-F238E27FC236}">
                <a16:creationId xmlns:a16="http://schemas.microsoft.com/office/drawing/2014/main" id="{19A6DA74-53BB-7048-A54F-DAFC33ED2D71}"/>
              </a:ext>
            </a:extLst>
          </p:cNvPr>
          <p:cNvSpPr txBox="1"/>
          <p:nvPr/>
        </p:nvSpPr>
        <p:spPr>
          <a:xfrm flipH="1">
            <a:off x="7141793" y="5184788"/>
            <a:ext cx="2279645" cy="307777"/>
          </a:xfrm>
          <a:prstGeom prst="rect">
            <a:avLst/>
          </a:prstGeom>
          <a:noFill/>
        </p:spPr>
        <p:txBody>
          <a:bodyPr wrap="square" rtlCol="0">
            <a:spAutoFit/>
          </a:bodyPr>
          <a:lstStyle/>
          <a:p>
            <a:r>
              <a:rPr lang="en-US" sz="1400" dirty="0"/>
              <a:t>Reject Ho</a:t>
            </a:r>
          </a:p>
        </p:txBody>
      </p:sp>
      <p:sp>
        <p:nvSpPr>
          <p:cNvPr id="15" name="TextBox 14">
            <a:extLst>
              <a:ext uri="{FF2B5EF4-FFF2-40B4-BE49-F238E27FC236}">
                <a16:creationId xmlns:a16="http://schemas.microsoft.com/office/drawing/2014/main" id="{6D92050A-3895-5A42-BEFC-0E3E255DC0D9}"/>
              </a:ext>
            </a:extLst>
          </p:cNvPr>
          <p:cNvSpPr txBox="1"/>
          <p:nvPr/>
        </p:nvSpPr>
        <p:spPr>
          <a:xfrm>
            <a:off x="0" y="5949626"/>
            <a:ext cx="12192000" cy="1169551"/>
          </a:xfrm>
          <a:prstGeom prst="rect">
            <a:avLst/>
          </a:prstGeom>
          <a:noFill/>
        </p:spPr>
        <p:txBody>
          <a:bodyPr wrap="square" rtlCol="0">
            <a:spAutoFit/>
          </a:bodyPr>
          <a:lstStyle/>
          <a:p>
            <a:r>
              <a:rPr lang="en-US" sz="1400" dirty="0"/>
              <a:t>There is overwhelming evidence to suggest that slope of the model is not equal to zero (p-value &lt; 0.05,two sided t-test,alpha-0.05). </a:t>
            </a:r>
          </a:p>
          <a:p>
            <a:r>
              <a:rPr lang="en-US" sz="1400" dirty="0"/>
              <a:t>For every </a:t>
            </a:r>
            <a:r>
              <a:rPr lang="en-US" sz="1400" b="1" dirty="0"/>
              <a:t>1 </a:t>
            </a:r>
            <a:r>
              <a:rPr lang="en-US" sz="1400" b="1" dirty="0" err="1"/>
              <a:t>lbs</a:t>
            </a:r>
            <a:r>
              <a:rPr lang="en-US" sz="1400" b="1" dirty="0"/>
              <a:t> </a:t>
            </a:r>
            <a:r>
              <a:rPr lang="en-US" sz="1400" dirty="0"/>
              <a:t>added to the car, the </a:t>
            </a:r>
            <a:r>
              <a:rPr lang="en-US" sz="1400" b="1" dirty="0"/>
              <a:t>mean</a:t>
            </a:r>
            <a:r>
              <a:rPr lang="en-US" sz="1400" dirty="0"/>
              <a:t> miles per gallon are estimated to decrease by 0.007663 mpg. We are 95% confident that this decrease is between -0.0082 and -0.0072. For every </a:t>
            </a:r>
            <a:r>
              <a:rPr lang="en-US" sz="1400" b="1" dirty="0"/>
              <a:t>1000 </a:t>
            </a:r>
            <a:r>
              <a:rPr lang="en-US" sz="1400" b="1" dirty="0" err="1"/>
              <a:t>lbs</a:t>
            </a:r>
            <a:r>
              <a:rPr lang="en-US" sz="1400" b="1" dirty="0"/>
              <a:t> </a:t>
            </a:r>
            <a:r>
              <a:rPr lang="en-US" sz="1400" dirty="0"/>
              <a:t>added to the car, the </a:t>
            </a:r>
            <a:r>
              <a:rPr lang="en-US" sz="1400" b="1" dirty="0"/>
              <a:t>mean</a:t>
            </a:r>
            <a:r>
              <a:rPr lang="en-US" sz="1400" dirty="0"/>
              <a:t> miles per gallon are estimated to decrease by 7.663 mpg. We are 95% confident that this decrease is between 7.22 and 8.2 mpg.</a:t>
            </a:r>
          </a:p>
          <a:p>
            <a:endParaRPr lang="en-US" sz="1400" dirty="0"/>
          </a:p>
        </p:txBody>
      </p:sp>
      <p:pic>
        <p:nvPicPr>
          <p:cNvPr id="16" name="Picture 15">
            <a:extLst>
              <a:ext uri="{FF2B5EF4-FFF2-40B4-BE49-F238E27FC236}">
                <a16:creationId xmlns:a16="http://schemas.microsoft.com/office/drawing/2014/main" id="{465248B2-261A-7244-A509-D5722BA016CF}"/>
              </a:ext>
            </a:extLst>
          </p:cNvPr>
          <p:cNvPicPr>
            <a:picLocks noChangeAspect="1"/>
          </p:cNvPicPr>
          <p:nvPr/>
        </p:nvPicPr>
        <p:blipFill>
          <a:blip r:embed="rId3"/>
          <a:stretch>
            <a:fillRect/>
          </a:stretch>
        </p:blipFill>
        <p:spPr>
          <a:xfrm>
            <a:off x="4199721" y="3865788"/>
            <a:ext cx="1815002" cy="1242676"/>
          </a:xfrm>
          <a:prstGeom prst="rect">
            <a:avLst/>
          </a:prstGeom>
        </p:spPr>
      </p:pic>
      <p:pic>
        <p:nvPicPr>
          <p:cNvPr id="3" name="Picture 2">
            <a:extLst>
              <a:ext uri="{FF2B5EF4-FFF2-40B4-BE49-F238E27FC236}">
                <a16:creationId xmlns:a16="http://schemas.microsoft.com/office/drawing/2014/main" id="{9B8D6866-F3DD-F543-92A8-CAD32BF0C023}"/>
              </a:ext>
            </a:extLst>
          </p:cNvPr>
          <p:cNvPicPr>
            <a:picLocks noChangeAspect="1"/>
          </p:cNvPicPr>
          <p:nvPr/>
        </p:nvPicPr>
        <p:blipFill>
          <a:blip r:embed="rId4"/>
          <a:stretch>
            <a:fillRect/>
          </a:stretch>
        </p:blipFill>
        <p:spPr>
          <a:xfrm>
            <a:off x="9175752" y="5223157"/>
            <a:ext cx="2625729" cy="661155"/>
          </a:xfrm>
          <a:prstGeom prst="rect">
            <a:avLst/>
          </a:prstGeom>
        </p:spPr>
      </p:pic>
    </p:spTree>
    <p:extLst>
      <p:ext uri="{BB962C8B-B14F-4D97-AF65-F5344CB8AC3E}">
        <p14:creationId xmlns:p14="http://schemas.microsoft.com/office/powerpoint/2010/main" val="1362067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8E314-6981-6942-909E-BC75456EFD03}"/>
              </a:ext>
            </a:extLst>
          </p:cNvPr>
          <p:cNvSpPr>
            <a:spLocks noGrp="1"/>
          </p:cNvSpPr>
          <p:nvPr>
            <p:ph type="title"/>
          </p:nvPr>
        </p:nvSpPr>
        <p:spPr/>
        <p:txBody>
          <a:bodyPr/>
          <a:lstStyle/>
          <a:p>
            <a:r>
              <a:rPr lang="en-US" dirty="0"/>
              <a:t>For Live Session: Question 2</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182B454-33E3-E94D-BBDC-F559C507E7F5}"/>
                  </a:ext>
                </a:extLst>
              </p:cNvPr>
              <p:cNvSpPr/>
              <p:nvPr/>
            </p:nvSpPr>
            <p:spPr>
              <a:xfrm>
                <a:off x="609599" y="1843952"/>
                <a:ext cx="10972799" cy="2677656"/>
              </a:xfrm>
              <a:prstGeom prst="rect">
                <a:avLst/>
              </a:prstGeom>
            </p:spPr>
            <p:txBody>
              <a:bodyPr wrap="square">
                <a:spAutoFit/>
              </a:bodyPr>
              <a:lstStyle/>
              <a:p>
                <a:r>
                  <a:rPr lang="en-US" sz="2400" dirty="0">
                    <a:solidFill>
                      <a:srgbClr val="000000"/>
                    </a:solidFill>
                    <a:latin typeface="Arial"/>
                  </a:rPr>
                  <a:t>2. Using the </a:t>
                </a:r>
                <a:r>
                  <a:rPr lang="en-US" sz="2400" b="1" dirty="0" err="1">
                    <a:solidFill>
                      <a:srgbClr val="000000"/>
                    </a:solidFill>
                    <a:latin typeface="Arial"/>
                  </a:rPr>
                  <a:t>cars.csv</a:t>
                </a:r>
                <a:r>
                  <a:rPr lang="en-US" sz="2400" b="1" dirty="0">
                    <a:solidFill>
                      <a:srgbClr val="000000"/>
                    </a:solidFill>
                    <a:latin typeface="Arial"/>
                  </a:rPr>
                  <a:t>, c</a:t>
                </a:r>
                <a:r>
                  <a:rPr lang="en-US" sz="2400" dirty="0">
                    <a:solidFill>
                      <a:srgbClr val="000000"/>
                    </a:solidFill>
                    <a:latin typeface="Arial"/>
                  </a:rPr>
                  <a:t>onduct an internal n-fold (leave one out) cross validation of the following SLR models:</a:t>
                </a:r>
              </a:p>
              <a:p>
                <a:pPr marL="857250" lvl="1" indent="-457200">
                  <a:buFontTx/>
                  <a:buAutoNum type="alphaLcParenR"/>
                </a:pPr>
                <a:r>
                  <a:rPr lang="en-US" sz="2000" dirty="0">
                    <a:solidFill>
                      <a:srgbClr val="000000"/>
                    </a:solidFill>
                    <a:latin typeface="Arial"/>
                  </a:rPr>
                  <a:t>Model 1: </a:t>
                </a:r>
                <a14:m>
                  <m:oMath xmlns:m="http://schemas.openxmlformats.org/officeDocument/2006/math">
                    <m: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𝑚𝑝𝑔</m:t>
                    </m:r>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rPr>
                      <m:t>𝑊𝑒𝑖𝑔h𝑡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𝜀</m:t>
                    </m:r>
                  </m:oMath>
                </a14:m>
                <a:endParaRPr lang="en-US" sz="2000" dirty="0">
                  <a:solidFill>
                    <a:srgbClr val="000000"/>
                  </a:solidFill>
                  <a:latin typeface="Arial"/>
                </a:endParaRPr>
              </a:p>
              <a:p>
                <a:pPr marL="857250" lvl="1" indent="-457200">
                  <a:buFontTx/>
                  <a:buAutoNum type="alphaLcParenR"/>
                </a:pPr>
                <a:r>
                  <a:rPr lang="en-US" sz="2000" dirty="0">
                    <a:solidFill>
                      <a:srgbClr val="000000"/>
                    </a:solidFill>
                    <a:latin typeface="Arial"/>
                  </a:rPr>
                  <a:t>Model 2: </a:t>
                </a:r>
                <a14:m>
                  <m:oMath xmlns:m="http://schemas.openxmlformats.org/officeDocument/2006/math">
                    <m: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𝑚𝑝𝑔</m:t>
                    </m:r>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rPr>
                      <m:t>𝑊𝑒𝑖𝑔h𝑡</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ea typeface="Cambria Math" panose="02040503050406030204" pitchFamily="18" charset="0"/>
                          </a:rPr>
                          <m:t>2</m:t>
                        </m:r>
                      </m:sub>
                    </m:sSub>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rPr>
                          <m:t>𝑊𝑒𝑖𝑔h𝑡</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𝜀</m:t>
                    </m:r>
                  </m:oMath>
                </a14:m>
                <a:endParaRPr lang="en-US" sz="2000" dirty="0">
                  <a:solidFill>
                    <a:srgbClr val="000000"/>
                  </a:solidFill>
                  <a:latin typeface="Arial"/>
                </a:endParaRPr>
              </a:p>
              <a:p>
                <a:pPr marL="857250" lvl="1" indent="-457200">
                  <a:buFontTx/>
                  <a:buAutoNum type="alphaLcParenR"/>
                </a:pPr>
                <a:r>
                  <a:rPr lang="en-US" sz="2000" dirty="0">
                    <a:solidFill>
                      <a:srgbClr val="000000"/>
                    </a:solidFill>
                    <a:latin typeface="Arial"/>
                  </a:rPr>
                  <a:t>Which model is favored by this cross validation?</a:t>
                </a:r>
              </a:p>
              <a:p>
                <a:pPr marL="857250" lvl="1" indent="-457200">
                  <a:buFontTx/>
                  <a:buAutoNum type="alphaLcParenR"/>
                </a:pPr>
                <a:r>
                  <a:rPr lang="en-US" sz="2000" dirty="0">
                    <a:solidFill>
                      <a:srgbClr val="000000"/>
                    </a:solidFill>
                    <a:latin typeface="Arial"/>
                  </a:rPr>
                  <a:t>Describe the relationship between miles per gallon and the weight of the car (if it has changed) (again making sure to quantify any uncertainty you may have.) </a:t>
                </a:r>
              </a:p>
              <a:p>
                <a:pPr marL="857250" lvl="1" indent="-457200">
                  <a:buFontTx/>
                  <a:buAutoNum type="alphaLcParenR"/>
                </a:pPr>
                <a:r>
                  <a:rPr lang="en-US" sz="2000" dirty="0">
                    <a:solidFill>
                      <a:srgbClr val="000000"/>
                    </a:solidFill>
                    <a:latin typeface="Arial"/>
                  </a:rPr>
                  <a:t>Use the favored model to estimate the mean mpg of cars that weigh 2000 lbs.</a:t>
                </a:r>
              </a:p>
            </p:txBody>
          </p:sp>
        </mc:Choice>
        <mc:Fallback xmlns="">
          <p:sp>
            <p:nvSpPr>
              <p:cNvPr id="4" name="Rectangle 3">
                <a:extLst>
                  <a:ext uri="{FF2B5EF4-FFF2-40B4-BE49-F238E27FC236}">
                    <a16:creationId xmlns:a16="http://schemas.microsoft.com/office/drawing/2014/main" id="{7182B454-33E3-E94D-BBDC-F559C507E7F5}"/>
                  </a:ext>
                </a:extLst>
              </p:cNvPr>
              <p:cNvSpPr>
                <a:spLocks noRot="1" noChangeAspect="1" noMove="1" noResize="1" noEditPoints="1" noAdjustHandles="1" noChangeArrowheads="1" noChangeShapeType="1" noTextEdit="1"/>
              </p:cNvSpPr>
              <p:nvPr/>
            </p:nvSpPr>
            <p:spPr>
              <a:xfrm>
                <a:off x="609599" y="1843952"/>
                <a:ext cx="10972799" cy="2677656"/>
              </a:xfrm>
              <a:prstGeom prst="rect">
                <a:avLst/>
              </a:prstGeom>
              <a:blipFill>
                <a:blip r:embed="rId2"/>
                <a:stretch>
                  <a:fillRect l="-926" t="-1415" b="-2830"/>
                </a:stretch>
              </a:blipFill>
            </p:spPr>
            <p:txBody>
              <a:bodyPr/>
              <a:lstStyle/>
              <a:p>
                <a:r>
                  <a:rPr lang="en-US">
                    <a:noFill/>
                  </a:rPr>
                  <a:t> </a:t>
                </a:r>
              </a:p>
            </p:txBody>
          </p:sp>
        </mc:Fallback>
      </mc:AlternateContent>
    </p:spTree>
    <p:extLst>
      <p:ext uri="{BB962C8B-B14F-4D97-AF65-F5344CB8AC3E}">
        <p14:creationId xmlns:p14="http://schemas.microsoft.com/office/powerpoint/2010/main" val="2163092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8E314-6981-6942-909E-BC75456EFD03}"/>
              </a:ext>
            </a:extLst>
          </p:cNvPr>
          <p:cNvSpPr>
            <a:spLocks noGrp="1"/>
          </p:cNvSpPr>
          <p:nvPr>
            <p:ph type="title"/>
          </p:nvPr>
        </p:nvSpPr>
        <p:spPr/>
        <p:txBody>
          <a:bodyPr/>
          <a:lstStyle/>
          <a:p>
            <a:r>
              <a:rPr lang="en-US" dirty="0"/>
              <a:t>For Live Session: Question 2</a:t>
            </a:r>
          </a:p>
        </p:txBody>
      </p:sp>
      <p:sp>
        <p:nvSpPr>
          <p:cNvPr id="4" name="Rectangle 3">
            <a:extLst>
              <a:ext uri="{FF2B5EF4-FFF2-40B4-BE49-F238E27FC236}">
                <a16:creationId xmlns:a16="http://schemas.microsoft.com/office/drawing/2014/main" id="{7182B454-33E3-E94D-BBDC-F559C507E7F5}"/>
              </a:ext>
            </a:extLst>
          </p:cNvPr>
          <p:cNvSpPr/>
          <p:nvPr/>
        </p:nvSpPr>
        <p:spPr>
          <a:xfrm>
            <a:off x="609601" y="1371600"/>
            <a:ext cx="10972799" cy="830997"/>
          </a:xfrm>
          <a:prstGeom prst="rect">
            <a:avLst/>
          </a:prstGeom>
        </p:spPr>
        <p:txBody>
          <a:bodyPr wrap="square">
            <a:spAutoFit/>
          </a:bodyPr>
          <a:lstStyle/>
          <a:p>
            <a:r>
              <a:rPr lang="en-US" sz="2400" dirty="0">
                <a:solidFill>
                  <a:srgbClr val="000000"/>
                </a:solidFill>
                <a:latin typeface="Arial"/>
              </a:rPr>
              <a:t>2. Using the </a:t>
            </a:r>
            <a:r>
              <a:rPr lang="en-US" sz="2400" b="1" dirty="0" err="1">
                <a:solidFill>
                  <a:srgbClr val="000000"/>
                </a:solidFill>
                <a:latin typeface="Arial"/>
              </a:rPr>
              <a:t>cars.csv</a:t>
            </a:r>
            <a:r>
              <a:rPr lang="en-US" sz="2400" b="1" dirty="0">
                <a:solidFill>
                  <a:srgbClr val="000000"/>
                </a:solidFill>
                <a:latin typeface="Arial"/>
              </a:rPr>
              <a:t>, c</a:t>
            </a:r>
            <a:r>
              <a:rPr lang="en-US" sz="2400" dirty="0">
                <a:solidFill>
                  <a:srgbClr val="000000"/>
                </a:solidFill>
                <a:latin typeface="Arial"/>
              </a:rPr>
              <a:t>onduct an internal n-fold (leave one out) cross validation of the following SLR models:</a:t>
            </a:r>
          </a:p>
        </p:txBody>
      </p:sp>
      <p:pic>
        <p:nvPicPr>
          <p:cNvPr id="6" name="Picture 5">
            <a:extLst>
              <a:ext uri="{FF2B5EF4-FFF2-40B4-BE49-F238E27FC236}">
                <a16:creationId xmlns:a16="http://schemas.microsoft.com/office/drawing/2014/main" id="{B872E69E-C4A1-8046-A093-6C69C390AC30}"/>
              </a:ext>
            </a:extLst>
          </p:cNvPr>
          <p:cNvPicPr>
            <a:picLocks noChangeAspect="1"/>
          </p:cNvPicPr>
          <p:nvPr/>
        </p:nvPicPr>
        <p:blipFill>
          <a:blip r:embed="rId2"/>
          <a:stretch>
            <a:fillRect/>
          </a:stretch>
        </p:blipFill>
        <p:spPr>
          <a:xfrm>
            <a:off x="424359" y="3239310"/>
            <a:ext cx="5824468" cy="3297677"/>
          </a:xfrm>
          <a:prstGeom prst="rect">
            <a:avLst/>
          </a:prstGeom>
        </p:spPr>
      </p:pic>
      <p:pic>
        <p:nvPicPr>
          <p:cNvPr id="7" name="Picture 6">
            <a:extLst>
              <a:ext uri="{FF2B5EF4-FFF2-40B4-BE49-F238E27FC236}">
                <a16:creationId xmlns:a16="http://schemas.microsoft.com/office/drawing/2014/main" id="{D154EFC0-761A-7941-8BB8-535D93D074AB}"/>
              </a:ext>
            </a:extLst>
          </p:cNvPr>
          <p:cNvPicPr>
            <a:picLocks noChangeAspect="1"/>
          </p:cNvPicPr>
          <p:nvPr/>
        </p:nvPicPr>
        <p:blipFill>
          <a:blip r:embed="rId3"/>
          <a:stretch>
            <a:fillRect/>
          </a:stretch>
        </p:blipFill>
        <p:spPr>
          <a:xfrm>
            <a:off x="6540532" y="3518683"/>
            <a:ext cx="5374730" cy="2940483"/>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782198C-8ADE-3845-9243-377FC4499E91}"/>
                  </a:ext>
                </a:extLst>
              </p:cNvPr>
              <p:cNvSpPr/>
              <p:nvPr/>
            </p:nvSpPr>
            <p:spPr>
              <a:xfrm>
                <a:off x="3506925" y="2487631"/>
                <a:ext cx="4716484" cy="400110"/>
              </a:xfrm>
              <a:prstGeom prst="rect">
                <a:avLst/>
              </a:prstGeom>
            </p:spPr>
            <p:txBody>
              <a:bodyPr wrap="none">
                <a:spAutoFit/>
              </a:bodyPr>
              <a:lstStyle/>
              <a:p>
                <a:pPr marL="400050" lvl="1"/>
                <a:r>
                  <a:rPr lang="en-US" sz="2000" dirty="0">
                    <a:solidFill>
                      <a:srgbClr val="000000"/>
                    </a:solidFill>
                  </a:rPr>
                  <a:t>Model 1: </a:t>
                </a:r>
                <a14:m>
                  <m:oMath xmlns:m="http://schemas.openxmlformats.org/officeDocument/2006/math">
                    <m: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𝑚𝑝𝑔</m:t>
                    </m:r>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rPr>
                      <m:t>𝑊𝑒𝑖𝑔h𝑡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𝜀</m:t>
                    </m:r>
                  </m:oMath>
                </a14:m>
                <a:endParaRPr lang="en-US" sz="2000" dirty="0">
                  <a:solidFill>
                    <a:srgbClr val="000000"/>
                  </a:solidFill>
                </a:endParaRPr>
              </a:p>
            </p:txBody>
          </p:sp>
        </mc:Choice>
        <mc:Fallback xmlns="">
          <p:sp>
            <p:nvSpPr>
              <p:cNvPr id="8" name="Rectangle 7">
                <a:extLst>
                  <a:ext uri="{FF2B5EF4-FFF2-40B4-BE49-F238E27FC236}">
                    <a16:creationId xmlns:a16="http://schemas.microsoft.com/office/drawing/2014/main" id="{7782198C-8ADE-3845-9243-377FC4499E91}"/>
                  </a:ext>
                </a:extLst>
              </p:cNvPr>
              <p:cNvSpPr>
                <a:spLocks noRot="1" noChangeAspect="1" noMove="1" noResize="1" noEditPoints="1" noAdjustHandles="1" noChangeArrowheads="1" noChangeShapeType="1" noTextEdit="1"/>
              </p:cNvSpPr>
              <p:nvPr/>
            </p:nvSpPr>
            <p:spPr>
              <a:xfrm>
                <a:off x="3506925" y="2487631"/>
                <a:ext cx="4716484" cy="400110"/>
              </a:xfrm>
              <a:prstGeom prst="rect">
                <a:avLst/>
              </a:prstGeom>
              <a:blipFill>
                <a:blip r:embed="rId4"/>
                <a:stretch>
                  <a:fillRect t="-6250" b="-25000"/>
                </a:stretch>
              </a:blipFill>
            </p:spPr>
            <p:txBody>
              <a:bodyPr/>
              <a:lstStyle/>
              <a:p>
                <a:r>
                  <a:rPr lang="en-US">
                    <a:noFill/>
                  </a:rPr>
                  <a:t> </a:t>
                </a:r>
              </a:p>
            </p:txBody>
          </p:sp>
        </mc:Fallback>
      </mc:AlternateContent>
    </p:spTree>
    <p:extLst>
      <p:ext uri="{BB962C8B-B14F-4D97-AF65-F5344CB8AC3E}">
        <p14:creationId xmlns:p14="http://schemas.microsoft.com/office/powerpoint/2010/main" val="2344219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8E314-6981-6942-909E-BC75456EFD03}"/>
              </a:ext>
            </a:extLst>
          </p:cNvPr>
          <p:cNvSpPr>
            <a:spLocks noGrp="1"/>
          </p:cNvSpPr>
          <p:nvPr>
            <p:ph type="title"/>
          </p:nvPr>
        </p:nvSpPr>
        <p:spPr/>
        <p:txBody>
          <a:bodyPr/>
          <a:lstStyle/>
          <a:p>
            <a:r>
              <a:rPr lang="en-US" dirty="0"/>
              <a:t>For Live Session: Question 2</a:t>
            </a:r>
          </a:p>
        </p:txBody>
      </p:sp>
      <p:sp>
        <p:nvSpPr>
          <p:cNvPr id="4" name="Rectangle 3">
            <a:extLst>
              <a:ext uri="{FF2B5EF4-FFF2-40B4-BE49-F238E27FC236}">
                <a16:creationId xmlns:a16="http://schemas.microsoft.com/office/drawing/2014/main" id="{7182B454-33E3-E94D-BBDC-F559C507E7F5}"/>
              </a:ext>
            </a:extLst>
          </p:cNvPr>
          <p:cNvSpPr/>
          <p:nvPr/>
        </p:nvSpPr>
        <p:spPr>
          <a:xfrm>
            <a:off x="609601" y="1371600"/>
            <a:ext cx="10972799" cy="830997"/>
          </a:xfrm>
          <a:prstGeom prst="rect">
            <a:avLst/>
          </a:prstGeom>
        </p:spPr>
        <p:txBody>
          <a:bodyPr wrap="square">
            <a:spAutoFit/>
          </a:bodyPr>
          <a:lstStyle/>
          <a:p>
            <a:r>
              <a:rPr lang="en-US" sz="2400" dirty="0">
                <a:solidFill>
                  <a:srgbClr val="000000"/>
                </a:solidFill>
                <a:latin typeface="Arial"/>
              </a:rPr>
              <a:t>2. Using the </a:t>
            </a:r>
            <a:r>
              <a:rPr lang="en-US" sz="2400" b="1" dirty="0" err="1">
                <a:solidFill>
                  <a:srgbClr val="000000"/>
                </a:solidFill>
                <a:latin typeface="Arial"/>
              </a:rPr>
              <a:t>cars.csv</a:t>
            </a:r>
            <a:r>
              <a:rPr lang="en-US" sz="2400" b="1" dirty="0">
                <a:solidFill>
                  <a:srgbClr val="000000"/>
                </a:solidFill>
                <a:latin typeface="Arial"/>
              </a:rPr>
              <a:t>, c</a:t>
            </a:r>
            <a:r>
              <a:rPr lang="en-US" sz="2400" dirty="0">
                <a:solidFill>
                  <a:srgbClr val="000000"/>
                </a:solidFill>
                <a:latin typeface="Arial"/>
              </a:rPr>
              <a:t>onduct an internal n-fold (leave one out) cross validation of the following SLR models: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310BB60-631A-FD4F-989D-1A45D157CF47}"/>
                  </a:ext>
                </a:extLst>
              </p:cNvPr>
              <p:cNvSpPr/>
              <p:nvPr/>
            </p:nvSpPr>
            <p:spPr>
              <a:xfrm>
                <a:off x="3207260" y="2372687"/>
                <a:ext cx="6573795" cy="400110"/>
              </a:xfrm>
              <a:prstGeom prst="rect">
                <a:avLst/>
              </a:prstGeom>
            </p:spPr>
            <p:txBody>
              <a:bodyPr wrap="square">
                <a:spAutoFit/>
              </a:bodyPr>
              <a:lstStyle/>
              <a:p>
                <a:pPr marL="400050" lvl="1"/>
                <a:r>
                  <a:rPr lang="en-US" sz="2000" dirty="0">
                    <a:solidFill>
                      <a:srgbClr val="000000"/>
                    </a:solidFill>
                  </a:rPr>
                  <a:t>Model 2: </a:t>
                </a:r>
                <a14:m>
                  <m:oMath xmlns:m="http://schemas.openxmlformats.org/officeDocument/2006/math">
                    <m: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𝑚𝑝𝑔</m:t>
                    </m:r>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rPr>
                      <m:t>𝑊𝑒𝑖𝑔h𝑡</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ea typeface="Cambria Math" panose="02040503050406030204" pitchFamily="18" charset="0"/>
                          </a:rPr>
                          <m:t>2</m:t>
                        </m:r>
                      </m:sub>
                    </m:sSub>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rPr>
                          <m:t>𝑊𝑒𝑖𝑔h𝑡</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𝜀</m:t>
                    </m:r>
                  </m:oMath>
                </a14:m>
                <a:endParaRPr lang="en-US" sz="2000" dirty="0">
                  <a:solidFill>
                    <a:srgbClr val="000000"/>
                  </a:solidFill>
                </a:endParaRPr>
              </a:p>
            </p:txBody>
          </p:sp>
        </mc:Choice>
        <mc:Fallback xmlns="">
          <p:sp>
            <p:nvSpPr>
              <p:cNvPr id="3" name="Rectangle 2">
                <a:extLst>
                  <a:ext uri="{FF2B5EF4-FFF2-40B4-BE49-F238E27FC236}">
                    <a16:creationId xmlns:a16="http://schemas.microsoft.com/office/drawing/2014/main" id="{A310BB60-631A-FD4F-989D-1A45D157CF47}"/>
                  </a:ext>
                </a:extLst>
              </p:cNvPr>
              <p:cNvSpPr>
                <a:spLocks noRot="1" noChangeAspect="1" noMove="1" noResize="1" noEditPoints="1" noAdjustHandles="1" noChangeArrowheads="1" noChangeShapeType="1" noTextEdit="1"/>
              </p:cNvSpPr>
              <p:nvPr/>
            </p:nvSpPr>
            <p:spPr>
              <a:xfrm>
                <a:off x="3207260" y="2372687"/>
                <a:ext cx="6573795" cy="400110"/>
              </a:xfrm>
              <a:prstGeom prst="rect">
                <a:avLst/>
              </a:prstGeom>
              <a:blipFill>
                <a:blip r:embed="rId2"/>
                <a:stretch>
                  <a:fillRect t="-6250" b="-2500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03989E0-99AB-9348-AC7E-A25EFAA84481}"/>
              </a:ext>
            </a:extLst>
          </p:cNvPr>
          <p:cNvPicPr>
            <a:picLocks noChangeAspect="1"/>
          </p:cNvPicPr>
          <p:nvPr/>
        </p:nvPicPr>
        <p:blipFill rotWithShape="1">
          <a:blip r:embed="rId3"/>
          <a:srcRect r="10404"/>
          <a:stretch/>
        </p:blipFill>
        <p:spPr>
          <a:xfrm>
            <a:off x="3751992" y="3035300"/>
            <a:ext cx="4688016" cy="3594100"/>
          </a:xfrm>
          <a:prstGeom prst="rect">
            <a:avLst/>
          </a:prstGeom>
        </p:spPr>
      </p:pic>
    </p:spTree>
    <p:extLst>
      <p:ext uri="{BB962C8B-B14F-4D97-AF65-F5344CB8AC3E}">
        <p14:creationId xmlns:p14="http://schemas.microsoft.com/office/powerpoint/2010/main" val="3239595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8E314-6981-6942-909E-BC75456EFD03}"/>
              </a:ext>
            </a:extLst>
          </p:cNvPr>
          <p:cNvSpPr>
            <a:spLocks noGrp="1"/>
          </p:cNvSpPr>
          <p:nvPr>
            <p:ph type="title"/>
          </p:nvPr>
        </p:nvSpPr>
        <p:spPr/>
        <p:txBody>
          <a:bodyPr/>
          <a:lstStyle/>
          <a:p>
            <a:r>
              <a:rPr lang="en-US" dirty="0"/>
              <a:t>For Live Session: Question 2</a:t>
            </a:r>
          </a:p>
        </p:txBody>
      </p:sp>
      <p:sp>
        <p:nvSpPr>
          <p:cNvPr id="4" name="Rectangle 3">
            <a:extLst>
              <a:ext uri="{FF2B5EF4-FFF2-40B4-BE49-F238E27FC236}">
                <a16:creationId xmlns:a16="http://schemas.microsoft.com/office/drawing/2014/main" id="{7182B454-33E3-E94D-BBDC-F559C507E7F5}"/>
              </a:ext>
            </a:extLst>
          </p:cNvPr>
          <p:cNvSpPr/>
          <p:nvPr/>
        </p:nvSpPr>
        <p:spPr>
          <a:xfrm>
            <a:off x="609601" y="1371600"/>
            <a:ext cx="10972799" cy="830997"/>
          </a:xfrm>
          <a:prstGeom prst="rect">
            <a:avLst/>
          </a:prstGeom>
        </p:spPr>
        <p:txBody>
          <a:bodyPr wrap="square">
            <a:spAutoFit/>
          </a:bodyPr>
          <a:lstStyle/>
          <a:p>
            <a:r>
              <a:rPr lang="en-US" sz="2400" dirty="0">
                <a:solidFill>
                  <a:srgbClr val="000000"/>
                </a:solidFill>
                <a:latin typeface="Arial"/>
              </a:rPr>
              <a:t>2. Using the </a:t>
            </a:r>
            <a:r>
              <a:rPr lang="en-US" sz="2400" b="1" dirty="0" err="1">
                <a:solidFill>
                  <a:srgbClr val="000000"/>
                </a:solidFill>
                <a:latin typeface="Arial"/>
              </a:rPr>
              <a:t>cars.csv</a:t>
            </a:r>
            <a:r>
              <a:rPr lang="en-US" sz="2400" b="1" dirty="0">
                <a:solidFill>
                  <a:srgbClr val="000000"/>
                </a:solidFill>
                <a:latin typeface="Arial"/>
              </a:rPr>
              <a:t>, c</a:t>
            </a:r>
            <a:r>
              <a:rPr lang="en-US" sz="2400" dirty="0">
                <a:solidFill>
                  <a:srgbClr val="000000"/>
                </a:solidFill>
                <a:latin typeface="Arial"/>
              </a:rPr>
              <a:t>onduct an internal n-fold (leave one out) cross validation of the following SLR models:</a:t>
            </a:r>
          </a:p>
        </p:txBody>
      </p:sp>
      <p:pic>
        <p:nvPicPr>
          <p:cNvPr id="8" name="Picture 7">
            <a:extLst>
              <a:ext uri="{FF2B5EF4-FFF2-40B4-BE49-F238E27FC236}">
                <a16:creationId xmlns:a16="http://schemas.microsoft.com/office/drawing/2014/main" id="{617BA4B1-CE2F-B047-8075-587B1F8C180A}"/>
              </a:ext>
            </a:extLst>
          </p:cNvPr>
          <p:cNvPicPr>
            <a:picLocks noChangeAspect="1"/>
          </p:cNvPicPr>
          <p:nvPr/>
        </p:nvPicPr>
        <p:blipFill>
          <a:blip r:embed="rId2"/>
          <a:stretch>
            <a:fillRect/>
          </a:stretch>
        </p:blipFill>
        <p:spPr>
          <a:xfrm>
            <a:off x="421429" y="3302540"/>
            <a:ext cx="6072729" cy="3130550"/>
          </a:xfrm>
          <a:prstGeom prst="rect">
            <a:avLst/>
          </a:prstGeom>
        </p:spPr>
      </p:pic>
      <p:pic>
        <p:nvPicPr>
          <p:cNvPr id="10" name="Picture 9">
            <a:extLst>
              <a:ext uri="{FF2B5EF4-FFF2-40B4-BE49-F238E27FC236}">
                <a16:creationId xmlns:a16="http://schemas.microsoft.com/office/drawing/2014/main" id="{5AF1D9D4-7B75-254F-8C6E-41519A4A3006}"/>
              </a:ext>
            </a:extLst>
          </p:cNvPr>
          <p:cNvPicPr>
            <a:picLocks noChangeAspect="1"/>
          </p:cNvPicPr>
          <p:nvPr/>
        </p:nvPicPr>
        <p:blipFill>
          <a:blip r:embed="rId3"/>
          <a:stretch>
            <a:fillRect/>
          </a:stretch>
        </p:blipFill>
        <p:spPr>
          <a:xfrm>
            <a:off x="6760024" y="3593078"/>
            <a:ext cx="5211889" cy="2840012"/>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310BB60-631A-FD4F-989D-1A45D157CF47}"/>
                  </a:ext>
                </a:extLst>
              </p:cNvPr>
              <p:cNvSpPr/>
              <p:nvPr/>
            </p:nvSpPr>
            <p:spPr>
              <a:xfrm>
                <a:off x="3207260" y="2762081"/>
                <a:ext cx="6573795" cy="400110"/>
              </a:xfrm>
              <a:prstGeom prst="rect">
                <a:avLst/>
              </a:prstGeom>
            </p:spPr>
            <p:txBody>
              <a:bodyPr wrap="square">
                <a:spAutoFit/>
              </a:bodyPr>
              <a:lstStyle/>
              <a:p>
                <a:pPr marL="400050" lvl="1"/>
                <a:r>
                  <a:rPr lang="en-US" sz="2000" dirty="0">
                    <a:solidFill>
                      <a:srgbClr val="000000"/>
                    </a:solidFill>
                  </a:rPr>
                  <a:t>Model 2: </a:t>
                </a:r>
                <a14:m>
                  <m:oMath xmlns:m="http://schemas.openxmlformats.org/officeDocument/2006/math">
                    <m: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𝑚𝑝𝑔</m:t>
                    </m:r>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rPr>
                      <m:t>𝑊𝑒𝑖𝑔h𝑡</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𝛽</m:t>
                        </m:r>
                      </m:e>
                      <m:sub>
                        <m:r>
                          <a:rPr lang="en-US" sz="2000" i="1">
                            <a:solidFill>
                              <a:srgbClr val="000000"/>
                            </a:solidFill>
                            <a:latin typeface="Cambria Math" panose="02040503050406030204" pitchFamily="18" charset="0"/>
                            <a:ea typeface="Cambria Math" panose="02040503050406030204" pitchFamily="18" charset="0"/>
                          </a:rPr>
                          <m:t>2</m:t>
                        </m:r>
                      </m:sub>
                    </m:sSub>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rPr>
                          <m:t>𝑊𝑒𝑖𝑔h𝑡</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𝜀</m:t>
                    </m:r>
                  </m:oMath>
                </a14:m>
                <a:endParaRPr lang="en-US" sz="2000" dirty="0">
                  <a:solidFill>
                    <a:srgbClr val="000000"/>
                  </a:solidFill>
                </a:endParaRPr>
              </a:p>
            </p:txBody>
          </p:sp>
        </mc:Choice>
        <mc:Fallback xmlns="">
          <p:sp>
            <p:nvSpPr>
              <p:cNvPr id="3" name="Rectangle 2">
                <a:extLst>
                  <a:ext uri="{FF2B5EF4-FFF2-40B4-BE49-F238E27FC236}">
                    <a16:creationId xmlns:a16="http://schemas.microsoft.com/office/drawing/2014/main" id="{A310BB60-631A-FD4F-989D-1A45D157CF47}"/>
                  </a:ext>
                </a:extLst>
              </p:cNvPr>
              <p:cNvSpPr>
                <a:spLocks noRot="1" noChangeAspect="1" noMove="1" noResize="1" noEditPoints="1" noAdjustHandles="1" noChangeArrowheads="1" noChangeShapeType="1" noTextEdit="1"/>
              </p:cNvSpPr>
              <p:nvPr/>
            </p:nvSpPr>
            <p:spPr>
              <a:xfrm>
                <a:off x="3207260" y="2762081"/>
                <a:ext cx="6573795" cy="400110"/>
              </a:xfrm>
              <a:prstGeom prst="rect">
                <a:avLst/>
              </a:prstGeom>
              <a:blipFill>
                <a:blip r:embed="rId4"/>
                <a:stretch>
                  <a:fillRect t="-3030" b="-24242"/>
                </a:stretch>
              </a:blipFill>
            </p:spPr>
            <p:txBody>
              <a:bodyPr/>
              <a:lstStyle/>
              <a:p>
                <a:r>
                  <a:rPr lang="en-US">
                    <a:noFill/>
                  </a:rPr>
                  <a:t> </a:t>
                </a:r>
              </a:p>
            </p:txBody>
          </p:sp>
        </mc:Fallback>
      </mc:AlternateContent>
    </p:spTree>
    <p:extLst>
      <p:ext uri="{BB962C8B-B14F-4D97-AF65-F5344CB8AC3E}">
        <p14:creationId xmlns:p14="http://schemas.microsoft.com/office/powerpoint/2010/main" val="966591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8E314-6981-6942-909E-BC75456EFD03}"/>
              </a:ext>
            </a:extLst>
          </p:cNvPr>
          <p:cNvSpPr>
            <a:spLocks noGrp="1"/>
          </p:cNvSpPr>
          <p:nvPr>
            <p:ph type="title"/>
          </p:nvPr>
        </p:nvSpPr>
        <p:spPr/>
        <p:txBody>
          <a:bodyPr/>
          <a:lstStyle/>
          <a:p>
            <a:r>
              <a:rPr lang="en-US" dirty="0"/>
              <a:t>For Live Session: Question 2</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182B454-33E3-E94D-BBDC-F559C507E7F5}"/>
                  </a:ext>
                </a:extLst>
              </p:cNvPr>
              <p:cNvSpPr/>
              <p:nvPr/>
            </p:nvSpPr>
            <p:spPr>
              <a:xfrm>
                <a:off x="609601" y="1371600"/>
                <a:ext cx="10972799" cy="1538883"/>
              </a:xfrm>
              <a:prstGeom prst="rect">
                <a:avLst/>
              </a:prstGeom>
            </p:spPr>
            <p:txBody>
              <a:bodyPr wrap="square">
                <a:spAutoFit/>
              </a:bodyPr>
              <a:lstStyle/>
              <a:p>
                <a:r>
                  <a:rPr lang="en-US" sz="2000" dirty="0">
                    <a:solidFill>
                      <a:srgbClr val="000000"/>
                    </a:solidFill>
                    <a:latin typeface="Arial"/>
                  </a:rPr>
                  <a:t>2. Using the </a:t>
                </a:r>
                <a:r>
                  <a:rPr lang="en-US" sz="2000" b="1" dirty="0" err="1">
                    <a:solidFill>
                      <a:srgbClr val="000000"/>
                    </a:solidFill>
                    <a:latin typeface="Arial"/>
                  </a:rPr>
                  <a:t>cars.csv</a:t>
                </a:r>
                <a:r>
                  <a:rPr lang="en-US" sz="2000" b="1" dirty="0">
                    <a:solidFill>
                      <a:srgbClr val="000000"/>
                    </a:solidFill>
                    <a:latin typeface="Arial"/>
                  </a:rPr>
                  <a:t>, c</a:t>
                </a:r>
                <a:r>
                  <a:rPr lang="en-US" sz="2000" dirty="0">
                    <a:solidFill>
                      <a:srgbClr val="000000"/>
                    </a:solidFill>
                    <a:latin typeface="Arial"/>
                  </a:rPr>
                  <a:t>onduct an internal n-fold (leave one out) cross validation of the following SLR models:</a:t>
                </a:r>
              </a:p>
              <a:p>
                <a:pPr marL="857250" lvl="1" indent="-457200">
                  <a:buFontTx/>
                  <a:buAutoNum type="alphaLcParenR"/>
                </a:pPr>
                <a:r>
                  <a:rPr lang="en-US" dirty="0">
                    <a:solidFill>
                      <a:srgbClr val="000000"/>
                    </a:solidFill>
                    <a:latin typeface="Arial"/>
                  </a:rPr>
                  <a:t>Model 1: </a:t>
                </a:r>
                <a14:m>
                  <m:oMath xmlns:m="http://schemas.openxmlformats.org/officeDocument/2006/math">
                    <m:r>
                      <a:rPr lang="en-US">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𝑚𝑝𝑔</m:t>
                    </m:r>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𝛽</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𝛽</m:t>
                        </m:r>
                      </m:e>
                      <m:sub>
                        <m:r>
                          <a:rPr lang="en-US" i="1">
                            <a:solidFill>
                              <a:srgbClr val="000000"/>
                            </a:solidFill>
                            <a:latin typeface="Cambria Math" panose="02040503050406030204" pitchFamily="18" charset="0"/>
                            <a:ea typeface="Cambria Math" panose="02040503050406030204" pitchFamily="18" charset="0"/>
                          </a:rPr>
                          <m:t>1</m:t>
                        </m:r>
                      </m:sub>
                    </m:sSub>
                    <m:r>
                      <a:rPr lang="en-US" i="1">
                        <a:solidFill>
                          <a:srgbClr val="000000"/>
                        </a:solidFill>
                        <a:latin typeface="Cambria Math" panose="02040503050406030204" pitchFamily="18" charset="0"/>
                      </a:rPr>
                      <m:t>𝑊𝑒𝑖𝑔h𝑡</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𝜀</m:t>
                    </m:r>
                  </m:oMath>
                </a14:m>
                <a:endParaRPr lang="en-US" dirty="0">
                  <a:solidFill>
                    <a:srgbClr val="000000"/>
                  </a:solidFill>
                  <a:latin typeface="Arial"/>
                </a:endParaRPr>
              </a:p>
              <a:p>
                <a:pPr marL="857250" lvl="1" indent="-457200">
                  <a:buFontTx/>
                  <a:buAutoNum type="alphaLcParenR"/>
                </a:pPr>
                <a:r>
                  <a:rPr lang="en-US" dirty="0">
                    <a:solidFill>
                      <a:srgbClr val="000000"/>
                    </a:solidFill>
                    <a:latin typeface="Arial"/>
                  </a:rPr>
                  <a:t>Model 2: </a:t>
                </a:r>
                <a14:m>
                  <m:oMath xmlns:m="http://schemas.openxmlformats.org/officeDocument/2006/math">
                    <m:r>
                      <a:rPr lang="en-US">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𝑚𝑝𝑔</m:t>
                    </m:r>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𝛽</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𝛽</m:t>
                        </m:r>
                      </m:e>
                      <m:sub>
                        <m:r>
                          <a:rPr lang="en-US" i="1">
                            <a:solidFill>
                              <a:srgbClr val="000000"/>
                            </a:solidFill>
                            <a:latin typeface="Cambria Math" panose="02040503050406030204" pitchFamily="18" charset="0"/>
                            <a:ea typeface="Cambria Math" panose="02040503050406030204" pitchFamily="18" charset="0"/>
                          </a:rPr>
                          <m:t>1</m:t>
                        </m:r>
                      </m:sub>
                    </m:sSub>
                    <m:r>
                      <a:rPr lang="en-US" i="1">
                        <a:solidFill>
                          <a:srgbClr val="000000"/>
                        </a:solidFill>
                        <a:latin typeface="Cambria Math" panose="02040503050406030204" pitchFamily="18" charset="0"/>
                      </a:rPr>
                      <m:t>𝑊𝑒𝑖𝑔h𝑡</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𝛽</m:t>
                        </m:r>
                      </m:e>
                      <m:sub>
                        <m:r>
                          <a:rPr lang="en-US" i="1">
                            <a:solidFill>
                              <a:srgbClr val="000000"/>
                            </a:solidFill>
                            <a:latin typeface="Cambria Math" panose="02040503050406030204" pitchFamily="18" charset="0"/>
                            <a:ea typeface="Cambria Math" panose="02040503050406030204" pitchFamily="18" charset="0"/>
                          </a:rPr>
                          <m:t>2</m:t>
                        </m:r>
                      </m:sub>
                    </m:sSub>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rPr>
                          <m:t>𝑊𝑒𝑖𝑔h𝑡</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𝜀</m:t>
                    </m:r>
                  </m:oMath>
                </a14:m>
                <a:endParaRPr lang="en-US" dirty="0">
                  <a:solidFill>
                    <a:srgbClr val="000000"/>
                  </a:solidFill>
                  <a:latin typeface="Arial"/>
                </a:endParaRPr>
              </a:p>
              <a:p>
                <a:pPr marL="857250" lvl="1" indent="-457200">
                  <a:buFontTx/>
                  <a:buAutoNum type="alphaLcParenR"/>
                </a:pPr>
                <a:r>
                  <a:rPr lang="en-US" dirty="0">
                    <a:solidFill>
                      <a:srgbClr val="000000"/>
                    </a:solidFill>
                    <a:latin typeface="Arial"/>
                  </a:rPr>
                  <a:t>Which model is favored by this cross validation?</a:t>
                </a:r>
              </a:p>
            </p:txBody>
          </p:sp>
        </mc:Choice>
        <mc:Fallback xmlns="">
          <p:sp>
            <p:nvSpPr>
              <p:cNvPr id="4" name="Rectangle 3">
                <a:extLst>
                  <a:ext uri="{FF2B5EF4-FFF2-40B4-BE49-F238E27FC236}">
                    <a16:creationId xmlns:a16="http://schemas.microsoft.com/office/drawing/2014/main" id="{7182B454-33E3-E94D-BBDC-F559C507E7F5}"/>
                  </a:ext>
                </a:extLst>
              </p:cNvPr>
              <p:cNvSpPr>
                <a:spLocks noRot="1" noChangeAspect="1" noMove="1" noResize="1" noEditPoints="1" noAdjustHandles="1" noChangeArrowheads="1" noChangeShapeType="1" noTextEdit="1"/>
              </p:cNvSpPr>
              <p:nvPr/>
            </p:nvSpPr>
            <p:spPr>
              <a:xfrm>
                <a:off x="609601" y="1371600"/>
                <a:ext cx="10972799" cy="1538883"/>
              </a:xfrm>
              <a:prstGeom prst="rect">
                <a:avLst/>
              </a:prstGeom>
              <a:blipFill>
                <a:blip r:embed="rId2"/>
                <a:stretch>
                  <a:fillRect l="-579" t="-2479" r="-1042" b="-4959"/>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31B91036-917E-5C4A-809A-8661BE988C69}"/>
              </a:ext>
            </a:extLst>
          </p:cNvPr>
          <p:cNvPicPr>
            <a:picLocks noChangeAspect="1"/>
          </p:cNvPicPr>
          <p:nvPr/>
        </p:nvPicPr>
        <p:blipFill>
          <a:blip r:embed="rId3"/>
          <a:stretch>
            <a:fillRect/>
          </a:stretch>
        </p:blipFill>
        <p:spPr>
          <a:xfrm>
            <a:off x="1574185" y="3031619"/>
            <a:ext cx="8618122" cy="1481240"/>
          </a:xfrm>
          <a:prstGeom prst="rect">
            <a:avLst/>
          </a:prstGeom>
        </p:spPr>
      </p:pic>
      <p:pic>
        <p:nvPicPr>
          <p:cNvPr id="12" name="Picture 11">
            <a:extLst>
              <a:ext uri="{FF2B5EF4-FFF2-40B4-BE49-F238E27FC236}">
                <a16:creationId xmlns:a16="http://schemas.microsoft.com/office/drawing/2014/main" id="{E2647ECD-A65D-6D4E-A76B-A7DE97F94F71}"/>
              </a:ext>
            </a:extLst>
          </p:cNvPr>
          <p:cNvPicPr>
            <a:picLocks noChangeAspect="1"/>
          </p:cNvPicPr>
          <p:nvPr/>
        </p:nvPicPr>
        <p:blipFill>
          <a:blip r:embed="rId4"/>
          <a:stretch>
            <a:fillRect/>
          </a:stretch>
        </p:blipFill>
        <p:spPr>
          <a:xfrm>
            <a:off x="165676" y="4648899"/>
            <a:ext cx="5369983" cy="2048344"/>
          </a:xfrm>
          <a:prstGeom prst="rect">
            <a:avLst/>
          </a:prstGeom>
        </p:spPr>
      </p:pic>
      <p:pic>
        <p:nvPicPr>
          <p:cNvPr id="13" name="Picture 12">
            <a:extLst>
              <a:ext uri="{FF2B5EF4-FFF2-40B4-BE49-F238E27FC236}">
                <a16:creationId xmlns:a16="http://schemas.microsoft.com/office/drawing/2014/main" id="{633D05CB-26AE-C14B-B71B-448F0F59238D}"/>
              </a:ext>
            </a:extLst>
          </p:cNvPr>
          <p:cNvPicPr>
            <a:picLocks noChangeAspect="1"/>
          </p:cNvPicPr>
          <p:nvPr/>
        </p:nvPicPr>
        <p:blipFill>
          <a:blip r:embed="rId5"/>
          <a:stretch>
            <a:fillRect/>
          </a:stretch>
        </p:blipFill>
        <p:spPr>
          <a:xfrm>
            <a:off x="5883246" y="4648899"/>
            <a:ext cx="6176789" cy="2048344"/>
          </a:xfrm>
          <a:prstGeom prst="rect">
            <a:avLst/>
          </a:prstGeom>
        </p:spPr>
      </p:pic>
      <p:sp>
        <p:nvSpPr>
          <p:cNvPr id="23" name="Bent Arrow 22">
            <a:extLst>
              <a:ext uri="{FF2B5EF4-FFF2-40B4-BE49-F238E27FC236}">
                <a16:creationId xmlns:a16="http://schemas.microsoft.com/office/drawing/2014/main" id="{D900CF0D-D931-C847-9222-01BC51BFDDB6}"/>
              </a:ext>
            </a:extLst>
          </p:cNvPr>
          <p:cNvSpPr/>
          <p:nvPr/>
        </p:nvSpPr>
        <p:spPr>
          <a:xfrm rot="16200000" flipH="1">
            <a:off x="658908" y="3892273"/>
            <a:ext cx="783900" cy="7293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Bent Arrow 23">
            <a:extLst>
              <a:ext uri="{FF2B5EF4-FFF2-40B4-BE49-F238E27FC236}">
                <a16:creationId xmlns:a16="http://schemas.microsoft.com/office/drawing/2014/main" id="{B43381D4-AA7A-564D-83CD-9371A9D015C0}"/>
              </a:ext>
            </a:extLst>
          </p:cNvPr>
          <p:cNvSpPr/>
          <p:nvPr/>
        </p:nvSpPr>
        <p:spPr>
          <a:xfrm rot="16200000" flipH="1" flipV="1">
            <a:off x="10399740" y="4049516"/>
            <a:ext cx="323930" cy="738796"/>
          </a:xfrm>
          <a:prstGeom prst="bentArrow">
            <a:avLst>
              <a:gd name="adj1" fmla="val 25000"/>
              <a:gd name="adj2" fmla="val 25000"/>
              <a:gd name="adj3" fmla="val 25000"/>
              <a:gd name="adj4" fmla="val 304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63686249"/>
      </p:ext>
    </p:extLst>
  </p:cSld>
  <p:clrMapOvr>
    <a:masterClrMapping/>
  </p:clrMapOvr>
</p:sld>
</file>

<file path=ppt/theme/theme1.xml><?xml version="1.0" encoding="utf-8"?>
<a:theme xmlns:a="http://schemas.openxmlformats.org/drawingml/2006/main" name="2_Body Slides">
  <a:themeElements>
    <a:clrScheme name="Southern Methodist University palette">
      <a:dk1>
        <a:srgbClr val="000000"/>
      </a:dk1>
      <a:lt1>
        <a:srgbClr val="FFFFFF"/>
      </a:lt1>
      <a:dk2>
        <a:srgbClr val="303651"/>
      </a:dk2>
      <a:lt2>
        <a:srgbClr val="8EB8E5"/>
      </a:lt2>
      <a:accent1>
        <a:srgbClr val="344CA1"/>
      </a:accent1>
      <a:accent2>
        <a:srgbClr val="DDCBA3"/>
      </a:accent2>
      <a:accent3>
        <a:srgbClr val="CC0034"/>
      </a:accent3>
      <a:accent4>
        <a:srgbClr val="928981"/>
      </a:accent4>
      <a:accent5>
        <a:srgbClr val="F9CA12"/>
      </a:accent5>
      <a:accent6>
        <a:srgbClr val="404041"/>
      </a:accent6>
      <a:hlink>
        <a:srgbClr val="0562C1"/>
      </a:hlink>
      <a:folHlink>
        <a:srgbClr val="0563C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6194</TotalTime>
  <Words>1367</Words>
  <Application>Microsoft Macintosh PowerPoint</Application>
  <PresentationFormat>Widescreen</PresentationFormat>
  <Paragraphs>93</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Cambria Math</vt:lpstr>
      <vt:lpstr>2_Body Slides</vt:lpstr>
      <vt:lpstr>For Live Session: A Solution</vt:lpstr>
      <vt:lpstr>For Live Session: Question 1</vt:lpstr>
      <vt:lpstr>For Live Session: Question 1</vt:lpstr>
      <vt:lpstr>For Live Session: Question 1</vt:lpstr>
      <vt:lpstr>For Live Session: Question 2</vt:lpstr>
      <vt:lpstr>For Live Session: Question 2</vt:lpstr>
      <vt:lpstr>For Live Session: Question 2</vt:lpstr>
      <vt:lpstr>For Live Session: Question 2</vt:lpstr>
      <vt:lpstr>For Live Session: Question 2</vt:lpstr>
      <vt:lpstr>For Live Session: Question 2</vt:lpstr>
      <vt:lpstr>For Live Session: Question 2</vt:lpstr>
      <vt:lpstr>For Live Session: Question 2</vt:lpstr>
      <vt:lpstr>For Live Session: Question 2</vt:lpstr>
      <vt:lpstr>For Live Session: Question 3</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Live Session</dc:title>
  <dc:creator>Microsoft Office User</dc:creator>
  <cp:lastModifiedBy>Microsoft Office User</cp:lastModifiedBy>
  <cp:revision>25</cp:revision>
  <dcterms:created xsi:type="dcterms:W3CDTF">2019-10-24T16:39:28Z</dcterms:created>
  <dcterms:modified xsi:type="dcterms:W3CDTF">2020-03-10T04:05:24Z</dcterms:modified>
</cp:coreProperties>
</file>